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1" r:id="rId3"/>
    <p:sldId id="262" r:id="rId4"/>
    <p:sldId id="263" r:id="rId5"/>
    <p:sldId id="267" r:id="rId6"/>
    <p:sldId id="276" r:id="rId7"/>
    <p:sldId id="274" r:id="rId8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0D7"/>
    <a:srgbClr val="E22A29"/>
    <a:srgbClr val="82B75E"/>
    <a:srgbClr val="A95C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4" autoAdjust="0"/>
    <p:restoredTop sz="94660"/>
  </p:normalViewPr>
  <p:slideViewPr>
    <p:cSldViewPr snapToGrid="0">
      <p:cViewPr varScale="1">
        <p:scale>
          <a:sx n="94" d="100"/>
          <a:sy n="94" d="100"/>
        </p:scale>
        <p:origin x="84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aviewFile_suction%20vs%20gravity\datas\ParticleNumInDie_suction%20vs%20gravity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uction_FromNov\vacuum%20vs%20air\paraviewFile_suction%20vs%20gravity\datas\ParticleNumInDie_suction%20vs%20gravit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010911620972"/>
          <c:y val="3.529883228329625E-2"/>
          <c:w val="0.82926007603059315"/>
          <c:h val="0.82221163229178618"/>
        </c:manualLayout>
      </c:layout>
      <c:scatterChart>
        <c:scatterStyle val="smoothMarker"/>
        <c:varyColors val="0"/>
        <c:ser>
          <c:idx val="1"/>
          <c:order val="0"/>
          <c:tx>
            <c:strRef>
              <c:f>Sheet1!$C$3</c:f>
              <c:strCache>
                <c:ptCount val="1"/>
                <c:pt idx="0">
                  <c:v>Case - Suction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Sheet1!$B$4:$B$123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Sheet1!$C$4:$C$123</c:f>
              <c:numCache>
                <c:formatCode>General</c:formatCode>
                <c:ptCount val="120"/>
                <c:pt idx="0">
                  <c:v>0</c:v>
                </c:pt>
                <c:pt idx="1">
                  <c:v>1346</c:v>
                </c:pt>
                <c:pt idx="2">
                  <c:v>3035</c:v>
                </c:pt>
                <c:pt idx="3">
                  <c:v>5881</c:v>
                </c:pt>
                <c:pt idx="4">
                  <c:v>8683</c:v>
                </c:pt>
                <c:pt idx="5">
                  <c:v>11571</c:v>
                </c:pt>
                <c:pt idx="6">
                  <c:v>14504</c:v>
                </c:pt>
                <c:pt idx="7">
                  <c:v>17432</c:v>
                </c:pt>
                <c:pt idx="8">
                  <c:v>20327</c:v>
                </c:pt>
                <c:pt idx="9">
                  <c:v>23209</c:v>
                </c:pt>
                <c:pt idx="10">
                  <c:v>26044</c:v>
                </c:pt>
                <c:pt idx="11">
                  <c:v>28831</c:v>
                </c:pt>
                <c:pt idx="12">
                  <c:v>31539</c:v>
                </c:pt>
                <c:pt idx="13">
                  <c:v>34207</c:v>
                </c:pt>
                <c:pt idx="14">
                  <c:v>36827</c:v>
                </c:pt>
                <c:pt idx="15">
                  <c:v>39378</c:v>
                </c:pt>
                <c:pt idx="16">
                  <c:v>41882</c:v>
                </c:pt>
                <c:pt idx="17">
                  <c:v>44325</c:v>
                </c:pt>
                <c:pt idx="18">
                  <c:v>46726</c:v>
                </c:pt>
                <c:pt idx="19">
                  <c:v>49078</c:v>
                </c:pt>
                <c:pt idx="20">
                  <c:v>51363</c:v>
                </c:pt>
                <c:pt idx="21">
                  <c:v>53606</c:v>
                </c:pt>
                <c:pt idx="22">
                  <c:v>55788</c:v>
                </c:pt>
                <c:pt idx="23">
                  <c:v>57944</c:v>
                </c:pt>
                <c:pt idx="24">
                  <c:v>60051</c:v>
                </c:pt>
                <c:pt idx="25">
                  <c:v>62118</c:v>
                </c:pt>
                <c:pt idx="26">
                  <c:v>64108</c:v>
                </c:pt>
                <c:pt idx="27">
                  <c:v>66051</c:v>
                </c:pt>
                <c:pt idx="28">
                  <c:v>67965</c:v>
                </c:pt>
                <c:pt idx="29">
                  <c:v>69826</c:v>
                </c:pt>
                <c:pt idx="30">
                  <c:v>71653</c:v>
                </c:pt>
                <c:pt idx="31">
                  <c:v>73443</c:v>
                </c:pt>
                <c:pt idx="32">
                  <c:v>75196</c:v>
                </c:pt>
                <c:pt idx="33">
                  <c:v>76890</c:v>
                </c:pt>
                <c:pt idx="34">
                  <c:v>78453</c:v>
                </c:pt>
                <c:pt idx="35">
                  <c:v>79706</c:v>
                </c:pt>
                <c:pt idx="36">
                  <c:v>80936</c:v>
                </c:pt>
                <c:pt idx="37">
                  <c:v>82090</c:v>
                </c:pt>
                <c:pt idx="38">
                  <c:v>83255</c:v>
                </c:pt>
                <c:pt idx="39">
                  <c:v>84395</c:v>
                </c:pt>
                <c:pt idx="40">
                  <c:v>85585</c:v>
                </c:pt>
                <c:pt idx="41">
                  <c:v>86741</c:v>
                </c:pt>
                <c:pt idx="42">
                  <c:v>87877</c:v>
                </c:pt>
                <c:pt idx="43">
                  <c:v>89029</c:v>
                </c:pt>
                <c:pt idx="44">
                  <c:v>90202</c:v>
                </c:pt>
                <c:pt idx="45">
                  <c:v>91367</c:v>
                </c:pt>
                <c:pt idx="46">
                  <c:v>92514</c:v>
                </c:pt>
                <c:pt idx="47">
                  <c:v>93661</c:v>
                </c:pt>
                <c:pt idx="48">
                  <c:v>94784</c:v>
                </c:pt>
                <c:pt idx="49">
                  <c:v>95908</c:v>
                </c:pt>
                <c:pt idx="50">
                  <c:v>97049</c:v>
                </c:pt>
                <c:pt idx="51">
                  <c:v>98157</c:v>
                </c:pt>
                <c:pt idx="52">
                  <c:v>99251</c:v>
                </c:pt>
                <c:pt idx="53">
                  <c:v>100387</c:v>
                </c:pt>
                <c:pt idx="54">
                  <c:v>101509</c:v>
                </c:pt>
                <c:pt idx="55">
                  <c:v>102654</c:v>
                </c:pt>
                <c:pt idx="56">
                  <c:v>103767</c:v>
                </c:pt>
                <c:pt idx="57">
                  <c:v>104922</c:v>
                </c:pt>
                <c:pt idx="58">
                  <c:v>106042</c:v>
                </c:pt>
                <c:pt idx="59">
                  <c:v>107190</c:v>
                </c:pt>
                <c:pt idx="60">
                  <c:v>108359</c:v>
                </c:pt>
                <c:pt idx="61">
                  <c:v>109559</c:v>
                </c:pt>
                <c:pt idx="62">
                  <c:v>110749</c:v>
                </c:pt>
                <c:pt idx="63">
                  <c:v>111949</c:v>
                </c:pt>
                <c:pt idx="64">
                  <c:v>113167</c:v>
                </c:pt>
                <c:pt idx="65">
                  <c:v>114398</c:v>
                </c:pt>
                <c:pt idx="66">
                  <c:v>115647</c:v>
                </c:pt>
                <c:pt idx="67">
                  <c:v>116916</c:v>
                </c:pt>
                <c:pt idx="68">
                  <c:v>118218</c:v>
                </c:pt>
                <c:pt idx="69">
                  <c:v>119509</c:v>
                </c:pt>
                <c:pt idx="70">
                  <c:v>120828</c:v>
                </c:pt>
                <c:pt idx="71">
                  <c:v>122179</c:v>
                </c:pt>
                <c:pt idx="72">
                  <c:v>123545</c:v>
                </c:pt>
                <c:pt idx="73">
                  <c:v>124953</c:v>
                </c:pt>
                <c:pt idx="74">
                  <c:v>126360</c:v>
                </c:pt>
                <c:pt idx="75">
                  <c:v>127804</c:v>
                </c:pt>
                <c:pt idx="76">
                  <c:v>129303</c:v>
                </c:pt>
                <c:pt idx="77">
                  <c:v>130802</c:v>
                </c:pt>
                <c:pt idx="78">
                  <c:v>132317</c:v>
                </c:pt>
                <c:pt idx="79">
                  <c:v>133846</c:v>
                </c:pt>
                <c:pt idx="80">
                  <c:v>135416</c:v>
                </c:pt>
                <c:pt idx="81">
                  <c:v>136962</c:v>
                </c:pt>
                <c:pt idx="82">
                  <c:v>138441</c:v>
                </c:pt>
                <c:pt idx="83">
                  <c:v>139888</c:v>
                </c:pt>
                <c:pt idx="84">
                  <c:v>141217</c:v>
                </c:pt>
                <c:pt idx="85">
                  <c:v>142323</c:v>
                </c:pt>
                <c:pt idx="86">
                  <c:v>143167</c:v>
                </c:pt>
                <c:pt idx="87">
                  <c:v>143729</c:v>
                </c:pt>
                <c:pt idx="88">
                  <c:v>144078</c:v>
                </c:pt>
                <c:pt idx="89">
                  <c:v>144304</c:v>
                </c:pt>
                <c:pt idx="90">
                  <c:v>144445</c:v>
                </c:pt>
                <c:pt idx="91">
                  <c:v>144534</c:v>
                </c:pt>
                <c:pt idx="92">
                  <c:v>144576</c:v>
                </c:pt>
                <c:pt idx="93">
                  <c:v>144607</c:v>
                </c:pt>
                <c:pt idx="94">
                  <c:v>144639</c:v>
                </c:pt>
                <c:pt idx="95">
                  <c:v>144662</c:v>
                </c:pt>
                <c:pt idx="96">
                  <c:v>144685</c:v>
                </c:pt>
                <c:pt idx="97">
                  <c:v>144701</c:v>
                </c:pt>
                <c:pt idx="98">
                  <c:v>144721</c:v>
                </c:pt>
                <c:pt idx="99">
                  <c:v>144733</c:v>
                </c:pt>
                <c:pt idx="100">
                  <c:v>144749</c:v>
                </c:pt>
                <c:pt idx="101">
                  <c:v>144772</c:v>
                </c:pt>
                <c:pt idx="102">
                  <c:v>144785</c:v>
                </c:pt>
                <c:pt idx="103">
                  <c:v>144808</c:v>
                </c:pt>
                <c:pt idx="104">
                  <c:v>144825</c:v>
                </c:pt>
                <c:pt idx="105">
                  <c:v>144842</c:v>
                </c:pt>
                <c:pt idx="106">
                  <c:v>144856</c:v>
                </c:pt>
                <c:pt idx="107">
                  <c:v>144866</c:v>
                </c:pt>
                <c:pt idx="108">
                  <c:v>144877</c:v>
                </c:pt>
                <c:pt idx="109">
                  <c:v>144890</c:v>
                </c:pt>
                <c:pt idx="110">
                  <c:v>144903</c:v>
                </c:pt>
                <c:pt idx="111">
                  <c:v>144912</c:v>
                </c:pt>
                <c:pt idx="112">
                  <c:v>144926</c:v>
                </c:pt>
                <c:pt idx="113">
                  <c:v>144938</c:v>
                </c:pt>
                <c:pt idx="114">
                  <c:v>144952</c:v>
                </c:pt>
                <c:pt idx="115">
                  <c:v>144962</c:v>
                </c:pt>
                <c:pt idx="116">
                  <c:v>144971</c:v>
                </c:pt>
                <c:pt idx="117">
                  <c:v>144978</c:v>
                </c:pt>
                <c:pt idx="118">
                  <c:v>144995</c:v>
                </c:pt>
                <c:pt idx="119">
                  <c:v>145008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10C-4DE7-AF0A-E8CC1EA3D37B}"/>
            </c:ext>
          </c:extLst>
        </c:ser>
        <c:ser>
          <c:idx val="2"/>
          <c:order val="1"/>
          <c:tx>
            <c:strRef>
              <c:f>Sheet1!$D$3</c:f>
              <c:strCache>
                <c:ptCount val="1"/>
                <c:pt idx="0">
                  <c:v>Case - Gravity</c:v>
                </c:pt>
              </c:strCache>
            </c:strRef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Sheet1!$B$4:$B$123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Sheet1!$D$4:$D$123</c:f>
              <c:numCache>
                <c:formatCode>General</c:formatCode>
                <c:ptCount val="120"/>
                <c:pt idx="0">
                  <c:v>0</c:v>
                </c:pt>
                <c:pt idx="1">
                  <c:v>0</c:v>
                </c:pt>
                <c:pt idx="2">
                  <c:v>249</c:v>
                </c:pt>
                <c:pt idx="3">
                  <c:v>1453</c:v>
                </c:pt>
                <c:pt idx="4">
                  <c:v>1809</c:v>
                </c:pt>
                <c:pt idx="5">
                  <c:v>2847</c:v>
                </c:pt>
                <c:pt idx="6">
                  <c:v>3975</c:v>
                </c:pt>
                <c:pt idx="7">
                  <c:v>4739</c:v>
                </c:pt>
                <c:pt idx="8">
                  <c:v>5665</c:v>
                </c:pt>
                <c:pt idx="9">
                  <c:v>6793</c:v>
                </c:pt>
                <c:pt idx="10">
                  <c:v>7913</c:v>
                </c:pt>
                <c:pt idx="11">
                  <c:v>9073</c:v>
                </c:pt>
                <c:pt idx="12">
                  <c:v>10189</c:v>
                </c:pt>
                <c:pt idx="13">
                  <c:v>11354</c:v>
                </c:pt>
                <c:pt idx="14">
                  <c:v>12532</c:v>
                </c:pt>
                <c:pt idx="15">
                  <c:v>13796</c:v>
                </c:pt>
                <c:pt idx="16">
                  <c:v>15008</c:v>
                </c:pt>
                <c:pt idx="17">
                  <c:v>16235</c:v>
                </c:pt>
                <c:pt idx="18">
                  <c:v>17446</c:v>
                </c:pt>
                <c:pt idx="19">
                  <c:v>18675</c:v>
                </c:pt>
                <c:pt idx="20">
                  <c:v>19915</c:v>
                </c:pt>
                <c:pt idx="21">
                  <c:v>21161</c:v>
                </c:pt>
                <c:pt idx="22">
                  <c:v>22425</c:v>
                </c:pt>
                <c:pt idx="23">
                  <c:v>23658</c:v>
                </c:pt>
                <c:pt idx="24">
                  <c:v>24903</c:v>
                </c:pt>
                <c:pt idx="25">
                  <c:v>26153</c:v>
                </c:pt>
                <c:pt idx="26">
                  <c:v>27422</c:v>
                </c:pt>
                <c:pt idx="27">
                  <c:v>28686</c:v>
                </c:pt>
                <c:pt idx="28">
                  <c:v>29936</c:v>
                </c:pt>
                <c:pt idx="29">
                  <c:v>31188</c:v>
                </c:pt>
                <c:pt idx="30">
                  <c:v>32432</c:v>
                </c:pt>
                <c:pt idx="31">
                  <c:v>33625</c:v>
                </c:pt>
                <c:pt idx="32">
                  <c:v>34859</c:v>
                </c:pt>
                <c:pt idx="33">
                  <c:v>36062</c:v>
                </c:pt>
                <c:pt idx="34">
                  <c:v>37290</c:v>
                </c:pt>
                <c:pt idx="35">
                  <c:v>38499</c:v>
                </c:pt>
                <c:pt idx="36">
                  <c:v>39691</c:v>
                </c:pt>
                <c:pt idx="37">
                  <c:v>40913</c:v>
                </c:pt>
                <c:pt idx="38">
                  <c:v>42102</c:v>
                </c:pt>
                <c:pt idx="39">
                  <c:v>43308</c:v>
                </c:pt>
                <c:pt idx="40">
                  <c:v>44500</c:v>
                </c:pt>
                <c:pt idx="41">
                  <c:v>45700</c:v>
                </c:pt>
                <c:pt idx="42">
                  <c:v>46872</c:v>
                </c:pt>
                <c:pt idx="43">
                  <c:v>48076</c:v>
                </c:pt>
                <c:pt idx="44">
                  <c:v>49262</c:v>
                </c:pt>
                <c:pt idx="45">
                  <c:v>50442</c:v>
                </c:pt>
                <c:pt idx="46">
                  <c:v>51619</c:v>
                </c:pt>
                <c:pt idx="47">
                  <c:v>52809</c:v>
                </c:pt>
                <c:pt idx="48">
                  <c:v>53999</c:v>
                </c:pt>
                <c:pt idx="49">
                  <c:v>55203</c:v>
                </c:pt>
                <c:pt idx="50">
                  <c:v>56378</c:v>
                </c:pt>
                <c:pt idx="51">
                  <c:v>57559</c:v>
                </c:pt>
                <c:pt idx="52">
                  <c:v>58748</c:v>
                </c:pt>
                <c:pt idx="53">
                  <c:v>59929</c:v>
                </c:pt>
                <c:pt idx="54">
                  <c:v>61142</c:v>
                </c:pt>
                <c:pt idx="55">
                  <c:v>62315</c:v>
                </c:pt>
                <c:pt idx="56">
                  <c:v>63518</c:v>
                </c:pt>
                <c:pt idx="57">
                  <c:v>64745</c:v>
                </c:pt>
                <c:pt idx="58">
                  <c:v>65961</c:v>
                </c:pt>
                <c:pt idx="59">
                  <c:v>67194</c:v>
                </c:pt>
                <c:pt idx="60">
                  <c:v>68433</c:v>
                </c:pt>
                <c:pt idx="61">
                  <c:v>69660</c:v>
                </c:pt>
                <c:pt idx="62">
                  <c:v>70955</c:v>
                </c:pt>
                <c:pt idx="63">
                  <c:v>72204</c:v>
                </c:pt>
                <c:pt idx="64">
                  <c:v>73490</c:v>
                </c:pt>
                <c:pt idx="65">
                  <c:v>74791</c:v>
                </c:pt>
                <c:pt idx="66">
                  <c:v>76115</c:v>
                </c:pt>
                <c:pt idx="67">
                  <c:v>77454</c:v>
                </c:pt>
                <c:pt idx="68">
                  <c:v>78824</c:v>
                </c:pt>
                <c:pt idx="69">
                  <c:v>80245</c:v>
                </c:pt>
                <c:pt idx="70">
                  <c:v>81638</c:v>
                </c:pt>
                <c:pt idx="71">
                  <c:v>83105</c:v>
                </c:pt>
                <c:pt idx="72">
                  <c:v>84639</c:v>
                </c:pt>
                <c:pt idx="73">
                  <c:v>86142</c:v>
                </c:pt>
                <c:pt idx="74">
                  <c:v>87688</c:v>
                </c:pt>
                <c:pt idx="75">
                  <c:v>89307</c:v>
                </c:pt>
                <c:pt idx="76">
                  <c:v>90981</c:v>
                </c:pt>
                <c:pt idx="77">
                  <c:v>92727</c:v>
                </c:pt>
                <c:pt idx="78">
                  <c:v>94513</c:v>
                </c:pt>
                <c:pt idx="79">
                  <c:v>96384</c:v>
                </c:pt>
                <c:pt idx="80">
                  <c:v>98353</c:v>
                </c:pt>
                <c:pt idx="81">
                  <c:v>100421</c:v>
                </c:pt>
                <c:pt idx="82">
                  <c:v>102580</c:v>
                </c:pt>
                <c:pt idx="83">
                  <c:v>104819</c:v>
                </c:pt>
                <c:pt idx="84">
                  <c:v>107140</c:v>
                </c:pt>
                <c:pt idx="85">
                  <c:v>109588</c:v>
                </c:pt>
                <c:pt idx="86">
                  <c:v>112053</c:v>
                </c:pt>
                <c:pt idx="87">
                  <c:v>114637</c:v>
                </c:pt>
                <c:pt idx="88">
                  <c:v>117234</c:v>
                </c:pt>
                <c:pt idx="89">
                  <c:v>119878</c:v>
                </c:pt>
                <c:pt idx="90">
                  <c:v>122512</c:v>
                </c:pt>
                <c:pt idx="91">
                  <c:v>125135</c:v>
                </c:pt>
                <c:pt idx="92">
                  <c:v>127656</c:v>
                </c:pt>
                <c:pt idx="93">
                  <c:v>129978</c:v>
                </c:pt>
                <c:pt idx="94">
                  <c:v>132075</c:v>
                </c:pt>
                <c:pt idx="95">
                  <c:v>133869</c:v>
                </c:pt>
                <c:pt idx="96">
                  <c:v>135419</c:v>
                </c:pt>
                <c:pt idx="97">
                  <c:v>136807</c:v>
                </c:pt>
                <c:pt idx="98">
                  <c:v>138028</c:v>
                </c:pt>
                <c:pt idx="99">
                  <c:v>139148</c:v>
                </c:pt>
                <c:pt idx="100">
                  <c:v>140168</c:v>
                </c:pt>
                <c:pt idx="101">
                  <c:v>141085</c:v>
                </c:pt>
                <c:pt idx="102">
                  <c:v>141910</c:v>
                </c:pt>
                <c:pt idx="103">
                  <c:v>142651</c:v>
                </c:pt>
                <c:pt idx="104">
                  <c:v>143248</c:v>
                </c:pt>
                <c:pt idx="105">
                  <c:v>143707</c:v>
                </c:pt>
                <c:pt idx="106">
                  <c:v>144039</c:v>
                </c:pt>
                <c:pt idx="107">
                  <c:v>144289</c:v>
                </c:pt>
                <c:pt idx="108">
                  <c:v>144439</c:v>
                </c:pt>
                <c:pt idx="109">
                  <c:v>144512</c:v>
                </c:pt>
                <c:pt idx="110">
                  <c:v>144555</c:v>
                </c:pt>
                <c:pt idx="111">
                  <c:v>144588</c:v>
                </c:pt>
                <c:pt idx="112">
                  <c:v>144622</c:v>
                </c:pt>
                <c:pt idx="113">
                  <c:v>144653</c:v>
                </c:pt>
                <c:pt idx="114">
                  <c:v>144669</c:v>
                </c:pt>
                <c:pt idx="115">
                  <c:v>144696</c:v>
                </c:pt>
                <c:pt idx="116">
                  <c:v>144714</c:v>
                </c:pt>
                <c:pt idx="117">
                  <c:v>144728</c:v>
                </c:pt>
                <c:pt idx="118">
                  <c:v>144746</c:v>
                </c:pt>
                <c:pt idx="119">
                  <c:v>144770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10C-4DE7-AF0A-E8CC1EA3D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2894560"/>
        <c:axId val="272897360"/>
      </c:scatterChart>
      <c:valAx>
        <c:axId val="272894560"/>
        <c:scaling>
          <c:orientation val="minMax"/>
          <c:max val="0.2400000000000000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</a:t>
                </a:r>
                <a:r>
                  <a:rPr lang="en-US" altLang="ja-JP" baseline="0"/>
                  <a:t>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2897360"/>
        <c:crosses val="autoZero"/>
        <c:crossBetween val="midCat"/>
        <c:majorUnit val="4.0000000000000008E-2"/>
      </c:valAx>
      <c:valAx>
        <c:axId val="272897360"/>
        <c:scaling>
          <c:orientation val="minMax"/>
          <c:max val="16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粒子数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28945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8169554855607556"/>
          <c:y val="7.3605771927599234E-2"/>
          <c:w val="0.24004224415768735"/>
          <c:h val="0.209860443110201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solidFill>
      <a:schemeClr val="bg1"/>
    </a:solidFill>
    <a:ln w="19050">
      <a:solidFill>
        <a:schemeClr val="bg1">
          <a:lumMod val="50000"/>
        </a:schemeClr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035491466191536"/>
          <c:y val="3.6303620928868553E-2"/>
          <c:w val="0.7809706483117087"/>
          <c:h val="0.81452721745089329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Sheet1!$E$3</c:f>
              <c:strCache>
                <c:ptCount val="1"/>
                <c:pt idx="0">
                  <c:v>Case - Suction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Sheet1!$B$4:$B$123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Sheet1!$E$4:$E$123</c:f>
              <c:numCache>
                <c:formatCode>General</c:formatCode>
                <c:ptCount val="120"/>
                <c:pt idx="1">
                  <c:v>6730</c:v>
                </c:pt>
                <c:pt idx="2">
                  <c:v>8445</c:v>
                </c:pt>
                <c:pt idx="3">
                  <c:v>14230</c:v>
                </c:pt>
                <c:pt idx="4">
                  <c:v>14010</c:v>
                </c:pt>
                <c:pt idx="5">
                  <c:v>14440</c:v>
                </c:pt>
                <c:pt idx="6">
                  <c:v>14665</c:v>
                </c:pt>
                <c:pt idx="7">
                  <c:v>14640</c:v>
                </c:pt>
                <c:pt idx="8">
                  <c:v>14475</c:v>
                </c:pt>
                <c:pt idx="9">
                  <c:v>14410</c:v>
                </c:pt>
                <c:pt idx="10">
                  <c:v>14175</c:v>
                </c:pt>
                <c:pt idx="11">
                  <c:v>13935</c:v>
                </c:pt>
                <c:pt idx="12">
                  <c:v>13540</c:v>
                </c:pt>
                <c:pt idx="13">
                  <c:v>13340</c:v>
                </c:pt>
                <c:pt idx="14">
                  <c:v>13100</c:v>
                </c:pt>
                <c:pt idx="15">
                  <c:v>12755</c:v>
                </c:pt>
                <c:pt idx="16">
                  <c:v>12520</c:v>
                </c:pt>
                <c:pt idx="17">
                  <c:v>12215</c:v>
                </c:pt>
                <c:pt idx="18">
                  <c:v>12005</c:v>
                </c:pt>
                <c:pt idx="19">
                  <c:v>11760</c:v>
                </c:pt>
                <c:pt idx="20">
                  <c:v>11425</c:v>
                </c:pt>
                <c:pt idx="21">
                  <c:v>11215</c:v>
                </c:pt>
                <c:pt idx="22">
                  <c:v>10910</c:v>
                </c:pt>
                <c:pt idx="23">
                  <c:v>10780</c:v>
                </c:pt>
                <c:pt idx="24">
                  <c:v>10535</c:v>
                </c:pt>
                <c:pt idx="25">
                  <c:v>10335</c:v>
                </c:pt>
                <c:pt idx="26">
                  <c:v>9950</c:v>
                </c:pt>
                <c:pt idx="27">
                  <c:v>9715</c:v>
                </c:pt>
                <c:pt idx="28">
                  <c:v>9570</c:v>
                </c:pt>
                <c:pt idx="29">
                  <c:v>9305</c:v>
                </c:pt>
                <c:pt idx="30">
                  <c:v>9135</c:v>
                </c:pt>
                <c:pt idx="31">
                  <c:v>8950</c:v>
                </c:pt>
                <c:pt idx="32">
                  <c:v>8765</c:v>
                </c:pt>
                <c:pt idx="33">
                  <c:v>8470</c:v>
                </c:pt>
                <c:pt idx="34">
                  <c:v>7815</c:v>
                </c:pt>
                <c:pt idx="35">
                  <c:v>6265</c:v>
                </c:pt>
                <c:pt idx="36">
                  <c:v>6150</c:v>
                </c:pt>
                <c:pt idx="37">
                  <c:v>5770</c:v>
                </c:pt>
                <c:pt idx="38">
                  <c:v>5825</c:v>
                </c:pt>
                <c:pt idx="39">
                  <c:v>5700</c:v>
                </c:pt>
                <c:pt idx="40">
                  <c:v>5950</c:v>
                </c:pt>
                <c:pt idx="41">
                  <c:v>5780</c:v>
                </c:pt>
                <c:pt idx="42">
                  <c:v>5680</c:v>
                </c:pt>
                <c:pt idx="43">
                  <c:v>5760</c:v>
                </c:pt>
                <c:pt idx="44">
                  <c:v>5865</c:v>
                </c:pt>
                <c:pt idx="45">
                  <c:v>5825</c:v>
                </c:pt>
                <c:pt idx="46">
                  <c:v>5735</c:v>
                </c:pt>
                <c:pt idx="47">
                  <c:v>5735</c:v>
                </c:pt>
                <c:pt idx="48">
                  <c:v>5615</c:v>
                </c:pt>
                <c:pt idx="49">
                  <c:v>5620</c:v>
                </c:pt>
                <c:pt idx="50">
                  <c:v>5705</c:v>
                </c:pt>
                <c:pt idx="51">
                  <c:v>5540</c:v>
                </c:pt>
                <c:pt idx="52">
                  <c:v>5470</c:v>
                </c:pt>
                <c:pt idx="53">
                  <c:v>5680</c:v>
                </c:pt>
                <c:pt idx="54">
                  <c:v>5610</c:v>
                </c:pt>
                <c:pt idx="55">
                  <c:v>5725</c:v>
                </c:pt>
                <c:pt idx="56">
                  <c:v>5565</c:v>
                </c:pt>
                <c:pt idx="57">
                  <c:v>5775</c:v>
                </c:pt>
                <c:pt idx="58">
                  <c:v>5600</c:v>
                </c:pt>
                <c:pt idx="59">
                  <c:v>5740</c:v>
                </c:pt>
                <c:pt idx="60">
                  <c:v>5845</c:v>
                </c:pt>
                <c:pt idx="61">
                  <c:v>6000</c:v>
                </c:pt>
                <c:pt idx="62">
                  <c:v>5950</c:v>
                </c:pt>
                <c:pt idx="63">
                  <c:v>6000</c:v>
                </c:pt>
                <c:pt idx="64">
                  <c:v>6090</c:v>
                </c:pt>
                <c:pt idx="65">
                  <c:v>6155</c:v>
                </c:pt>
                <c:pt idx="66">
                  <c:v>6245</c:v>
                </c:pt>
                <c:pt idx="67">
                  <c:v>6345</c:v>
                </c:pt>
                <c:pt idx="68">
                  <c:v>6510</c:v>
                </c:pt>
                <c:pt idx="69">
                  <c:v>6455</c:v>
                </c:pt>
                <c:pt idx="70">
                  <c:v>6595</c:v>
                </c:pt>
                <c:pt idx="71">
                  <c:v>6755</c:v>
                </c:pt>
                <c:pt idx="72">
                  <c:v>6830</c:v>
                </c:pt>
                <c:pt idx="73">
                  <c:v>7040</c:v>
                </c:pt>
                <c:pt idx="74">
                  <c:v>7035</c:v>
                </c:pt>
                <c:pt idx="75">
                  <c:v>7220</c:v>
                </c:pt>
                <c:pt idx="76">
                  <c:v>7495</c:v>
                </c:pt>
                <c:pt idx="77">
                  <c:v>7495</c:v>
                </c:pt>
                <c:pt idx="78">
                  <c:v>7575</c:v>
                </c:pt>
                <c:pt idx="79">
                  <c:v>7645</c:v>
                </c:pt>
                <c:pt idx="80">
                  <c:v>7850</c:v>
                </c:pt>
                <c:pt idx="81">
                  <c:v>7730</c:v>
                </c:pt>
                <c:pt idx="82">
                  <c:v>7395</c:v>
                </c:pt>
                <c:pt idx="83">
                  <c:v>7235</c:v>
                </c:pt>
                <c:pt idx="84">
                  <c:v>6645</c:v>
                </c:pt>
                <c:pt idx="85">
                  <c:v>5530</c:v>
                </c:pt>
                <c:pt idx="86">
                  <c:v>4220</c:v>
                </c:pt>
                <c:pt idx="87">
                  <c:v>2810</c:v>
                </c:pt>
                <c:pt idx="88">
                  <c:v>1745</c:v>
                </c:pt>
                <c:pt idx="89">
                  <c:v>1130</c:v>
                </c:pt>
                <c:pt idx="90">
                  <c:v>705</c:v>
                </c:pt>
                <c:pt idx="91">
                  <c:v>445</c:v>
                </c:pt>
                <c:pt idx="92">
                  <c:v>210</c:v>
                </c:pt>
                <c:pt idx="93">
                  <c:v>155</c:v>
                </c:pt>
                <c:pt idx="94">
                  <c:v>160</c:v>
                </c:pt>
                <c:pt idx="95">
                  <c:v>115</c:v>
                </c:pt>
                <c:pt idx="96">
                  <c:v>115</c:v>
                </c:pt>
                <c:pt idx="97">
                  <c:v>80</c:v>
                </c:pt>
                <c:pt idx="98">
                  <c:v>100</c:v>
                </c:pt>
                <c:pt idx="99">
                  <c:v>60</c:v>
                </c:pt>
                <c:pt idx="100">
                  <c:v>80</c:v>
                </c:pt>
                <c:pt idx="101">
                  <c:v>115</c:v>
                </c:pt>
                <c:pt idx="102">
                  <c:v>65</c:v>
                </c:pt>
                <c:pt idx="103">
                  <c:v>115</c:v>
                </c:pt>
                <c:pt idx="104">
                  <c:v>85</c:v>
                </c:pt>
                <c:pt idx="105">
                  <c:v>85</c:v>
                </c:pt>
                <c:pt idx="106">
                  <c:v>70</c:v>
                </c:pt>
                <c:pt idx="107">
                  <c:v>50</c:v>
                </c:pt>
                <c:pt idx="108">
                  <c:v>55</c:v>
                </c:pt>
                <c:pt idx="109">
                  <c:v>65</c:v>
                </c:pt>
                <c:pt idx="110">
                  <c:v>65</c:v>
                </c:pt>
                <c:pt idx="111">
                  <c:v>45</c:v>
                </c:pt>
                <c:pt idx="112">
                  <c:v>70</c:v>
                </c:pt>
                <c:pt idx="113">
                  <c:v>60</c:v>
                </c:pt>
                <c:pt idx="114">
                  <c:v>70</c:v>
                </c:pt>
                <c:pt idx="115">
                  <c:v>50</c:v>
                </c:pt>
                <c:pt idx="116">
                  <c:v>45</c:v>
                </c:pt>
                <c:pt idx="117">
                  <c:v>35</c:v>
                </c:pt>
                <c:pt idx="118">
                  <c:v>85</c:v>
                </c:pt>
                <c:pt idx="119">
                  <c:v>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333-4F63-9E49-ADE961CFDDE9}"/>
            </c:ext>
          </c:extLst>
        </c:ser>
        <c:ser>
          <c:idx val="1"/>
          <c:order val="1"/>
          <c:tx>
            <c:strRef>
              <c:f>Sheet1!$F$3</c:f>
              <c:strCache>
                <c:ptCount val="1"/>
                <c:pt idx="0">
                  <c:v>Case - Gravity</c:v>
                </c:pt>
              </c:strCache>
            </c:strRef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Sheet1!$B$4:$B$123</c:f>
              <c:numCache>
                <c:formatCode>General</c:formatCode>
                <c:ptCount val="120"/>
                <c:pt idx="0">
                  <c:v>2E-3</c:v>
                </c:pt>
                <c:pt idx="1">
                  <c:v>4.0000000000000001E-3</c:v>
                </c:pt>
                <c:pt idx="2">
                  <c:v>6.0000000000000001E-3</c:v>
                </c:pt>
                <c:pt idx="3">
                  <c:v>8.0000000000000002E-3</c:v>
                </c:pt>
                <c:pt idx="4">
                  <c:v>0.01</c:v>
                </c:pt>
                <c:pt idx="5">
                  <c:v>1.2E-2</c:v>
                </c:pt>
                <c:pt idx="6">
                  <c:v>1.4E-2</c:v>
                </c:pt>
                <c:pt idx="7">
                  <c:v>1.6E-2</c:v>
                </c:pt>
                <c:pt idx="8">
                  <c:v>1.7999999999999999E-2</c:v>
                </c:pt>
                <c:pt idx="9">
                  <c:v>0.02</c:v>
                </c:pt>
                <c:pt idx="10">
                  <c:v>2.1999999999999999E-2</c:v>
                </c:pt>
                <c:pt idx="11">
                  <c:v>2.4E-2</c:v>
                </c:pt>
                <c:pt idx="12">
                  <c:v>2.5999999999999999E-2</c:v>
                </c:pt>
                <c:pt idx="13">
                  <c:v>2.8000000000000001E-2</c:v>
                </c:pt>
                <c:pt idx="14">
                  <c:v>0.03</c:v>
                </c:pt>
                <c:pt idx="15">
                  <c:v>3.2000000000000001E-2</c:v>
                </c:pt>
                <c:pt idx="16">
                  <c:v>3.4000000000000002E-2</c:v>
                </c:pt>
                <c:pt idx="17">
                  <c:v>3.5999999999999997E-2</c:v>
                </c:pt>
                <c:pt idx="18">
                  <c:v>3.7999999999999999E-2</c:v>
                </c:pt>
                <c:pt idx="19">
                  <c:v>0.04</c:v>
                </c:pt>
                <c:pt idx="20">
                  <c:v>4.2000000000000003E-2</c:v>
                </c:pt>
                <c:pt idx="21">
                  <c:v>4.3999999999999997E-2</c:v>
                </c:pt>
                <c:pt idx="22">
                  <c:v>4.5999999999999999E-2</c:v>
                </c:pt>
                <c:pt idx="23">
                  <c:v>4.8000000000000001E-2</c:v>
                </c:pt>
                <c:pt idx="24">
                  <c:v>0.05</c:v>
                </c:pt>
                <c:pt idx="25">
                  <c:v>5.1999999999999998E-2</c:v>
                </c:pt>
                <c:pt idx="26">
                  <c:v>5.3999999999999999E-2</c:v>
                </c:pt>
                <c:pt idx="27">
                  <c:v>5.6000000000000001E-2</c:v>
                </c:pt>
                <c:pt idx="28">
                  <c:v>5.8000000000000003E-2</c:v>
                </c:pt>
                <c:pt idx="29">
                  <c:v>0.06</c:v>
                </c:pt>
                <c:pt idx="30">
                  <c:v>6.2E-2</c:v>
                </c:pt>
                <c:pt idx="31">
                  <c:v>6.4000000000000001E-2</c:v>
                </c:pt>
                <c:pt idx="32">
                  <c:v>6.6000000000000003E-2</c:v>
                </c:pt>
                <c:pt idx="33">
                  <c:v>6.8000000000000005E-2</c:v>
                </c:pt>
                <c:pt idx="34">
                  <c:v>7.0000000000000007E-2</c:v>
                </c:pt>
                <c:pt idx="35">
                  <c:v>7.1999999999999995E-2</c:v>
                </c:pt>
                <c:pt idx="36">
                  <c:v>7.3999999999999996E-2</c:v>
                </c:pt>
                <c:pt idx="37">
                  <c:v>7.5999999999999998E-2</c:v>
                </c:pt>
                <c:pt idx="38">
                  <c:v>7.8E-2</c:v>
                </c:pt>
                <c:pt idx="39">
                  <c:v>0.08</c:v>
                </c:pt>
                <c:pt idx="40">
                  <c:v>8.2000000000000003E-2</c:v>
                </c:pt>
                <c:pt idx="41">
                  <c:v>8.4000000000000005E-2</c:v>
                </c:pt>
                <c:pt idx="42">
                  <c:v>8.5999999999999993E-2</c:v>
                </c:pt>
                <c:pt idx="43">
                  <c:v>8.7999999999999995E-2</c:v>
                </c:pt>
                <c:pt idx="44">
                  <c:v>0.09</c:v>
                </c:pt>
                <c:pt idx="45">
                  <c:v>9.1999999999999998E-2</c:v>
                </c:pt>
                <c:pt idx="46">
                  <c:v>9.4E-2</c:v>
                </c:pt>
                <c:pt idx="47">
                  <c:v>9.6000000000000002E-2</c:v>
                </c:pt>
                <c:pt idx="48">
                  <c:v>9.8000000000000004E-2</c:v>
                </c:pt>
                <c:pt idx="49">
                  <c:v>0.1</c:v>
                </c:pt>
                <c:pt idx="50">
                  <c:v>0.10199999999999999</c:v>
                </c:pt>
                <c:pt idx="51">
                  <c:v>0.104</c:v>
                </c:pt>
                <c:pt idx="52">
                  <c:v>0.106</c:v>
                </c:pt>
                <c:pt idx="53">
                  <c:v>0.108</c:v>
                </c:pt>
                <c:pt idx="54">
                  <c:v>0.11</c:v>
                </c:pt>
                <c:pt idx="55">
                  <c:v>0.112</c:v>
                </c:pt>
                <c:pt idx="56">
                  <c:v>0.114</c:v>
                </c:pt>
                <c:pt idx="57">
                  <c:v>0.11600000000000001</c:v>
                </c:pt>
                <c:pt idx="58">
                  <c:v>0.11799999999999999</c:v>
                </c:pt>
                <c:pt idx="59">
                  <c:v>0.12</c:v>
                </c:pt>
                <c:pt idx="60">
                  <c:v>0.122</c:v>
                </c:pt>
                <c:pt idx="61">
                  <c:v>0.124</c:v>
                </c:pt>
                <c:pt idx="62">
                  <c:v>0.126</c:v>
                </c:pt>
                <c:pt idx="63">
                  <c:v>0.128</c:v>
                </c:pt>
                <c:pt idx="64">
                  <c:v>0.13</c:v>
                </c:pt>
                <c:pt idx="65">
                  <c:v>0.13200000000000001</c:v>
                </c:pt>
                <c:pt idx="66">
                  <c:v>0.13400000000000001</c:v>
                </c:pt>
                <c:pt idx="67">
                  <c:v>0.13600000000000001</c:v>
                </c:pt>
                <c:pt idx="68">
                  <c:v>0.13800000000000001</c:v>
                </c:pt>
                <c:pt idx="69">
                  <c:v>0.14000000000000001</c:v>
                </c:pt>
                <c:pt idx="70">
                  <c:v>0.14199999999999999</c:v>
                </c:pt>
                <c:pt idx="71">
                  <c:v>0.14399999999999999</c:v>
                </c:pt>
                <c:pt idx="72">
                  <c:v>0.14599999999999999</c:v>
                </c:pt>
                <c:pt idx="73">
                  <c:v>0.14799999999999999</c:v>
                </c:pt>
                <c:pt idx="74">
                  <c:v>0.15</c:v>
                </c:pt>
                <c:pt idx="75">
                  <c:v>0.152</c:v>
                </c:pt>
                <c:pt idx="76">
                  <c:v>0.154</c:v>
                </c:pt>
                <c:pt idx="77">
                  <c:v>0.156</c:v>
                </c:pt>
                <c:pt idx="78">
                  <c:v>0.158</c:v>
                </c:pt>
                <c:pt idx="79">
                  <c:v>0.16</c:v>
                </c:pt>
                <c:pt idx="80">
                  <c:v>0.16200000000000001</c:v>
                </c:pt>
                <c:pt idx="81">
                  <c:v>0.16400000000000001</c:v>
                </c:pt>
                <c:pt idx="82">
                  <c:v>0.16600000000000001</c:v>
                </c:pt>
                <c:pt idx="83">
                  <c:v>0.16800000000000001</c:v>
                </c:pt>
                <c:pt idx="84">
                  <c:v>0.17</c:v>
                </c:pt>
                <c:pt idx="85">
                  <c:v>0.17199999999999999</c:v>
                </c:pt>
                <c:pt idx="86">
                  <c:v>0.17399999999999999</c:v>
                </c:pt>
                <c:pt idx="87">
                  <c:v>0.17599999999999999</c:v>
                </c:pt>
                <c:pt idx="88">
                  <c:v>0.17799999999999999</c:v>
                </c:pt>
                <c:pt idx="89">
                  <c:v>0.18</c:v>
                </c:pt>
                <c:pt idx="90">
                  <c:v>0.182</c:v>
                </c:pt>
                <c:pt idx="91">
                  <c:v>0.184</c:v>
                </c:pt>
                <c:pt idx="92">
                  <c:v>0.186</c:v>
                </c:pt>
                <c:pt idx="93">
                  <c:v>0.188</c:v>
                </c:pt>
                <c:pt idx="94">
                  <c:v>0.19</c:v>
                </c:pt>
                <c:pt idx="95">
                  <c:v>0.192</c:v>
                </c:pt>
                <c:pt idx="96">
                  <c:v>0.19400000000000001</c:v>
                </c:pt>
                <c:pt idx="97">
                  <c:v>0.19600000000000001</c:v>
                </c:pt>
                <c:pt idx="98">
                  <c:v>0.19800000000000001</c:v>
                </c:pt>
                <c:pt idx="99">
                  <c:v>0.2</c:v>
                </c:pt>
                <c:pt idx="100">
                  <c:v>0.20200000000000001</c:v>
                </c:pt>
                <c:pt idx="101">
                  <c:v>0.20399999999999999</c:v>
                </c:pt>
                <c:pt idx="102">
                  <c:v>0.20599999999999999</c:v>
                </c:pt>
                <c:pt idx="103">
                  <c:v>0.20799999999999999</c:v>
                </c:pt>
                <c:pt idx="104">
                  <c:v>0.21</c:v>
                </c:pt>
                <c:pt idx="105">
                  <c:v>0.21199999999999999</c:v>
                </c:pt>
                <c:pt idx="106">
                  <c:v>0.214</c:v>
                </c:pt>
                <c:pt idx="107">
                  <c:v>0.216</c:v>
                </c:pt>
                <c:pt idx="108">
                  <c:v>0.218</c:v>
                </c:pt>
                <c:pt idx="109">
                  <c:v>0.22</c:v>
                </c:pt>
                <c:pt idx="110">
                  <c:v>0.222</c:v>
                </c:pt>
                <c:pt idx="111">
                  <c:v>0.224</c:v>
                </c:pt>
                <c:pt idx="112">
                  <c:v>0.22600000000000001</c:v>
                </c:pt>
                <c:pt idx="113">
                  <c:v>0.22800000000000001</c:v>
                </c:pt>
                <c:pt idx="114">
                  <c:v>0.23</c:v>
                </c:pt>
                <c:pt idx="115">
                  <c:v>0.23200000000000001</c:v>
                </c:pt>
                <c:pt idx="116">
                  <c:v>0.23400000000000001</c:v>
                </c:pt>
                <c:pt idx="117">
                  <c:v>0.23599999999999999</c:v>
                </c:pt>
                <c:pt idx="118">
                  <c:v>0.23799999999999999</c:v>
                </c:pt>
                <c:pt idx="119">
                  <c:v>0.24</c:v>
                </c:pt>
              </c:numCache>
            </c:numRef>
          </c:xVal>
          <c:yVal>
            <c:numRef>
              <c:f>Sheet1!$F$4:$F$123</c:f>
              <c:numCache>
                <c:formatCode>General</c:formatCode>
                <c:ptCount val="120"/>
                <c:pt idx="1">
                  <c:v>0</c:v>
                </c:pt>
                <c:pt idx="2">
                  <c:v>1245</c:v>
                </c:pt>
                <c:pt idx="3">
                  <c:v>6020</c:v>
                </c:pt>
                <c:pt idx="4">
                  <c:v>1780</c:v>
                </c:pt>
                <c:pt idx="5">
                  <c:v>5190</c:v>
                </c:pt>
                <c:pt idx="6">
                  <c:v>5640</c:v>
                </c:pt>
                <c:pt idx="7">
                  <c:v>3820</c:v>
                </c:pt>
                <c:pt idx="8">
                  <c:v>4630</c:v>
                </c:pt>
                <c:pt idx="9">
                  <c:v>5640</c:v>
                </c:pt>
                <c:pt idx="10">
                  <c:v>5600</c:v>
                </c:pt>
                <c:pt idx="11">
                  <c:v>5800</c:v>
                </c:pt>
                <c:pt idx="12">
                  <c:v>5580</c:v>
                </c:pt>
                <c:pt idx="13">
                  <c:v>5825</c:v>
                </c:pt>
                <c:pt idx="14">
                  <c:v>5890</c:v>
                </c:pt>
                <c:pt idx="15">
                  <c:v>6320</c:v>
                </c:pt>
                <c:pt idx="16">
                  <c:v>6060</c:v>
                </c:pt>
                <c:pt idx="17">
                  <c:v>6135</c:v>
                </c:pt>
                <c:pt idx="18">
                  <c:v>6055</c:v>
                </c:pt>
                <c:pt idx="19">
                  <c:v>6145</c:v>
                </c:pt>
                <c:pt idx="20">
                  <c:v>6200</c:v>
                </c:pt>
                <c:pt idx="21">
                  <c:v>6230</c:v>
                </c:pt>
                <c:pt idx="22">
                  <c:v>6320</c:v>
                </c:pt>
                <c:pt idx="23">
                  <c:v>6165</c:v>
                </c:pt>
                <c:pt idx="24">
                  <c:v>6225</c:v>
                </c:pt>
                <c:pt idx="25">
                  <c:v>6250</c:v>
                </c:pt>
                <c:pt idx="26">
                  <c:v>6345</c:v>
                </c:pt>
                <c:pt idx="27">
                  <c:v>6320</c:v>
                </c:pt>
                <c:pt idx="28">
                  <c:v>6250</c:v>
                </c:pt>
                <c:pt idx="29">
                  <c:v>6260</c:v>
                </c:pt>
                <c:pt idx="30">
                  <c:v>6220</c:v>
                </c:pt>
                <c:pt idx="31">
                  <c:v>5965</c:v>
                </c:pt>
                <c:pt idx="32">
                  <c:v>6170</c:v>
                </c:pt>
                <c:pt idx="33">
                  <c:v>6015</c:v>
                </c:pt>
                <c:pt idx="34">
                  <c:v>6140</c:v>
                </c:pt>
                <c:pt idx="35">
                  <c:v>6045</c:v>
                </c:pt>
                <c:pt idx="36">
                  <c:v>5960</c:v>
                </c:pt>
                <c:pt idx="37">
                  <c:v>6110</c:v>
                </c:pt>
                <c:pt idx="38">
                  <c:v>5945</c:v>
                </c:pt>
                <c:pt idx="39">
                  <c:v>6030</c:v>
                </c:pt>
                <c:pt idx="40">
                  <c:v>5960</c:v>
                </c:pt>
                <c:pt idx="41">
                  <c:v>6000</c:v>
                </c:pt>
                <c:pt idx="42">
                  <c:v>5860</c:v>
                </c:pt>
                <c:pt idx="43">
                  <c:v>6020</c:v>
                </c:pt>
                <c:pt idx="44">
                  <c:v>5930</c:v>
                </c:pt>
                <c:pt idx="45">
                  <c:v>5900</c:v>
                </c:pt>
                <c:pt idx="46">
                  <c:v>5885</c:v>
                </c:pt>
                <c:pt idx="47">
                  <c:v>5950</c:v>
                </c:pt>
                <c:pt idx="48">
                  <c:v>5950</c:v>
                </c:pt>
                <c:pt idx="49">
                  <c:v>6020</c:v>
                </c:pt>
                <c:pt idx="50">
                  <c:v>5875</c:v>
                </c:pt>
                <c:pt idx="51">
                  <c:v>5905</c:v>
                </c:pt>
                <c:pt idx="52">
                  <c:v>5945</c:v>
                </c:pt>
                <c:pt idx="53">
                  <c:v>5905</c:v>
                </c:pt>
                <c:pt idx="54">
                  <c:v>6065</c:v>
                </c:pt>
                <c:pt idx="55">
                  <c:v>5865</c:v>
                </c:pt>
                <c:pt idx="56">
                  <c:v>6015</c:v>
                </c:pt>
                <c:pt idx="57">
                  <c:v>6135</c:v>
                </c:pt>
                <c:pt idx="58">
                  <c:v>6080</c:v>
                </c:pt>
                <c:pt idx="59">
                  <c:v>6165</c:v>
                </c:pt>
                <c:pt idx="60">
                  <c:v>6195</c:v>
                </c:pt>
                <c:pt idx="61">
                  <c:v>6135</c:v>
                </c:pt>
                <c:pt idx="62">
                  <c:v>6475</c:v>
                </c:pt>
                <c:pt idx="63">
                  <c:v>6245</c:v>
                </c:pt>
                <c:pt idx="64">
                  <c:v>6430</c:v>
                </c:pt>
                <c:pt idx="65">
                  <c:v>6505</c:v>
                </c:pt>
                <c:pt idx="66">
                  <c:v>6620</c:v>
                </c:pt>
                <c:pt idx="67">
                  <c:v>6695</c:v>
                </c:pt>
                <c:pt idx="68">
                  <c:v>6850</c:v>
                </c:pt>
                <c:pt idx="69">
                  <c:v>7105</c:v>
                </c:pt>
                <c:pt idx="70">
                  <c:v>6965</c:v>
                </c:pt>
                <c:pt idx="71">
                  <c:v>7335</c:v>
                </c:pt>
                <c:pt idx="72">
                  <c:v>7670</c:v>
                </c:pt>
                <c:pt idx="73">
                  <c:v>7515</c:v>
                </c:pt>
                <c:pt idx="74">
                  <c:v>7730</c:v>
                </c:pt>
                <c:pt idx="75">
                  <c:v>8095</c:v>
                </c:pt>
                <c:pt idx="76">
                  <c:v>8370</c:v>
                </c:pt>
                <c:pt idx="77">
                  <c:v>8730</c:v>
                </c:pt>
                <c:pt idx="78">
                  <c:v>8930</c:v>
                </c:pt>
                <c:pt idx="79">
                  <c:v>9355</c:v>
                </c:pt>
                <c:pt idx="80">
                  <c:v>9845</c:v>
                </c:pt>
                <c:pt idx="81">
                  <c:v>10340</c:v>
                </c:pt>
                <c:pt idx="82">
                  <c:v>10795</c:v>
                </c:pt>
                <c:pt idx="83">
                  <c:v>11195</c:v>
                </c:pt>
                <c:pt idx="84">
                  <c:v>11605</c:v>
                </c:pt>
                <c:pt idx="85">
                  <c:v>12240</c:v>
                </c:pt>
                <c:pt idx="86">
                  <c:v>12325</c:v>
                </c:pt>
                <c:pt idx="87">
                  <c:v>12920</c:v>
                </c:pt>
                <c:pt idx="88">
                  <c:v>12985</c:v>
                </c:pt>
                <c:pt idx="89">
                  <c:v>13220</c:v>
                </c:pt>
                <c:pt idx="90">
                  <c:v>13170</c:v>
                </c:pt>
                <c:pt idx="91">
                  <c:v>13115</c:v>
                </c:pt>
                <c:pt idx="92">
                  <c:v>12605</c:v>
                </c:pt>
                <c:pt idx="93">
                  <c:v>11610</c:v>
                </c:pt>
                <c:pt idx="94">
                  <c:v>10485</c:v>
                </c:pt>
                <c:pt idx="95">
                  <c:v>8970</c:v>
                </c:pt>
                <c:pt idx="96">
                  <c:v>7750</c:v>
                </c:pt>
                <c:pt idx="97">
                  <c:v>6940</c:v>
                </c:pt>
                <c:pt idx="98">
                  <c:v>6105</c:v>
                </c:pt>
                <c:pt idx="99">
                  <c:v>5600</c:v>
                </c:pt>
                <c:pt idx="100">
                  <c:v>5100</c:v>
                </c:pt>
                <c:pt idx="101">
                  <c:v>4585</c:v>
                </c:pt>
                <c:pt idx="102">
                  <c:v>4125</c:v>
                </c:pt>
                <c:pt idx="103">
                  <c:v>3705</c:v>
                </c:pt>
                <c:pt idx="104">
                  <c:v>2985</c:v>
                </c:pt>
                <c:pt idx="105">
                  <c:v>2295</c:v>
                </c:pt>
                <c:pt idx="106">
                  <c:v>1660</c:v>
                </c:pt>
                <c:pt idx="107">
                  <c:v>1250</c:v>
                </c:pt>
                <c:pt idx="108">
                  <c:v>750</c:v>
                </c:pt>
                <c:pt idx="109">
                  <c:v>365</c:v>
                </c:pt>
                <c:pt idx="110">
                  <c:v>215</c:v>
                </c:pt>
                <c:pt idx="111">
                  <c:v>165</c:v>
                </c:pt>
                <c:pt idx="112">
                  <c:v>170</c:v>
                </c:pt>
                <c:pt idx="113">
                  <c:v>155</c:v>
                </c:pt>
                <c:pt idx="114">
                  <c:v>80</c:v>
                </c:pt>
                <c:pt idx="115">
                  <c:v>135</c:v>
                </c:pt>
                <c:pt idx="116">
                  <c:v>90</c:v>
                </c:pt>
                <c:pt idx="117">
                  <c:v>70</c:v>
                </c:pt>
                <c:pt idx="118">
                  <c:v>90</c:v>
                </c:pt>
                <c:pt idx="119">
                  <c:v>120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333-4F63-9E49-ADE961CFDD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9199888"/>
        <c:axId val="365802112"/>
      </c:scatterChart>
      <c:valAx>
        <c:axId val="369199888"/>
        <c:scaling>
          <c:orientation val="minMax"/>
          <c:max val="0.2400000000000000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/>
                  <a:t>TIme</a:t>
                </a:r>
                <a:r>
                  <a:rPr lang="en-US" altLang="ja-JP" baseline="0"/>
                  <a:t> [s]</a:t>
                </a:r>
                <a:endParaRPr lang="ja-JP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65802112"/>
        <c:crossesAt val="0"/>
        <c:crossBetween val="midCat"/>
        <c:majorUnit val="4.0000000000000008E-2"/>
      </c:valAx>
      <c:valAx>
        <c:axId val="365802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ja-JP" altLang="en-US"/>
                  <a:t>流入量</a:t>
                </a:r>
                <a:r>
                  <a:rPr lang="en-US" altLang="ja-JP"/>
                  <a:t>[/mm2</a:t>
                </a:r>
                <a:r>
                  <a:rPr lang="ja-JP" altLang="en-US"/>
                  <a:t>・</a:t>
                </a:r>
                <a:r>
                  <a:rPr lang="en-US" altLang="ja-JP"/>
                  <a:t>s]</a:t>
                </a:r>
                <a:endParaRPr lang="ja-JP" altLang="en-US"/>
              </a:p>
            </c:rich>
          </c:tx>
          <c:layout>
            <c:manualLayout>
              <c:xMode val="edge"/>
              <c:yMode val="edge"/>
              <c:x val="2.7610764618748309E-2"/>
              <c:y val="0.318237229220334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691998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0472691269603636"/>
          <c:y val="6.146816760558789E-2"/>
          <c:w val="0.22512216968056276"/>
          <c:h val="0.1700764016489549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9050">
      <a:solidFill>
        <a:schemeClr val="bg1">
          <a:lumMod val="50000"/>
        </a:schemeClr>
      </a:solidFill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0.34421</cdr:x>
      <cdr:y>0.75692</cdr:y>
    </cdr:from>
    <cdr:to>
      <cdr:x>0.6841</cdr:x>
      <cdr:y>0.826</cdr:y>
    </cdr:to>
    <cdr:sp macro="" textlink="">
      <cdr:nvSpPr>
        <cdr:cNvPr id="2" name="テキスト ボックス 1"/>
        <cdr:cNvSpPr txBox="1"/>
      </cdr:nvSpPr>
      <cdr:spPr>
        <a:xfrm xmlns:a="http://schemas.openxmlformats.org/drawingml/2006/main">
          <a:off x="2152005" y="2937089"/>
          <a:ext cx="2125002" cy="2680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ja-JP" sz="1100"/>
            <a:t>Punch </a:t>
          </a:r>
          <a:r>
            <a:rPr lang="ja-JP" altLang="en-US" sz="1100"/>
            <a:t>落下終了時刻 </a:t>
          </a:r>
          <a:r>
            <a:rPr lang="en-US" altLang="ja-JP" sz="1100"/>
            <a:t>(Case - S)</a:t>
          </a:r>
          <a:endParaRPr lang="ja-JP" altLang="en-US" sz="110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BC10-A4E6-4BAD-91A0-07B753839E8B}" type="datetimeFigureOut">
              <a:rPr kumimoji="1" lang="ja-JP" altLang="en-US" smtClean="0"/>
              <a:t>2019/3/18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D7C4-03D5-4B14-9A18-A8950DA9D3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452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BC10-A4E6-4BAD-91A0-07B753839E8B}" type="datetimeFigureOut">
              <a:rPr kumimoji="1" lang="ja-JP" altLang="en-US" smtClean="0"/>
              <a:t>2019/3/18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D7C4-03D5-4B14-9A18-A8950DA9D3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5933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BC10-A4E6-4BAD-91A0-07B753839E8B}" type="datetimeFigureOut">
              <a:rPr kumimoji="1" lang="ja-JP" altLang="en-US" smtClean="0"/>
              <a:t>2019/3/18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D7C4-03D5-4B14-9A18-A8950DA9D3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826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BC10-A4E6-4BAD-91A0-07B753839E8B}" type="datetimeFigureOut">
              <a:rPr kumimoji="1" lang="ja-JP" altLang="en-US" smtClean="0"/>
              <a:t>2019/3/18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D7C4-03D5-4B14-9A18-A8950DA9D3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2211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BC10-A4E6-4BAD-91A0-07B753839E8B}" type="datetimeFigureOut">
              <a:rPr kumimoji="1" lang="ja-JP" altLang="en-US" smtClean="0"/>
              <a:t>2019/3/18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D7C4-03D5-4B14-9A18-A8950DA9D3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19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BC10-A4E6-4BAD-91A0-07B753839E8B}" type="datetimeFigureOut">
              <a:rPr kumimoji="1" lang="ja-JP" altLang="en-US" smtClean="0"/>
              <a:t>2019/3/18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D7C4-03D5-4B14-9A18-A8950DA9D3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7572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BC10-A4E6-4BAD-91A0-07B753839E8B}" type="datetimeFigureOut">
              <a:rPr kumimoji="1" lang="ja-JP" altLang="en-US" smtClean="0"/>
              <a:t>2019/3/18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D7C4-03D5-4B14-9A18-A8950DA9D3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5367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BC10-A4E6-4BAD-91A0-07B753839E8B}" type="datetimeFigureOut">
              <a:rPr kumimoji="1" lang="ja-JP" altLang="en-US" smtClean="0"/>
              <a:t>2019/3/18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D7C4-03D5-4B14-9A18-A8950DA9D3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920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BC10-A4E6-4BAD-91A0-07B753839E8B}" type="datetimeFigureOut">
              <a:rPr kumimoji="1" lang="ja-JP" altLang="en-US" smtClean="0"/>
              <a:t>2019/3/18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D7C4-03D5-4B14-9A18-A8950DA9D3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0647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BC10-A4E6-4BAD-91A0-07B753839E8B}" type="datetimeFigureOut">
              <a:rPr kumimoji="1" lang="ja-JP" altLang="en-US" smtClean="0"/>
              <a:t>2019/3/18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D7C4-03D5-4B14-9A18-A8950DA9D3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4402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6BC10-A4E6-4BAD-91A0-07B753839E8B}" type="datetimeFigureOut">
              <a:rPr kumimoji="1" lang="ja-JP" altLang="en-US" smtClean="0"/>
              <a:t>2019/3/18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D7C4-03D5-4B14-9A18-A8950DA9D3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698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6BC10-A4E6-4BAD-91A0-07B753839E8B}" type="datetimeFigureOut">
              <a:rPr kumimoji="1" lang="ja-JP" altLang="en-US" smtClean="0"/>
              <a:t>2019/3/18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BD7C4-03D5-4B14-9A18-A8950DA9D37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644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DD4467E-EEA8-4C0E-B265-D8649E63EA7B}"/>
              </a:ext>
            </a:extLst>
          </p:cNvPr>
          <p:cNvSpPr txBox="1"/>
          <p:nvPr/>
        </p:nvSpPr>
        <p:spPr>
          <a:xfrm>
            <a:off x="333375" y="2890391"/>
            <a:ext cx="84867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吸引効果の有無による比較</a:t>
            </a:r>
            <a:endParaRPr lang="en-US" altLang="ja-JP" sz="4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6793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DD4467E-EEA8-4C0E-B265-D8649E63EA7B}"/>
              </a:ext>
            </a:extLst>
          </p:cNvPr>
          <p:cNvSpPr txBox="1"/>
          <p:nvPr/>
        </p:nvSpPr>
        <p:spPr>
          <a:xfrm>
            <a:off x="328612" y="1139512"/>
            <a:ext cx="8486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吸引効果が生じる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Case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（下杵降下速度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=300[mm/s]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）と、自然落下の比較を行う。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79C5AFF-B1FD-47C7-A3F3-96790B92923F}"/>
              </a:ext>
            </a:extLst>
          </p:cNvPr>
          <p:cNvSpPr txBox="1"/>
          <p:nvPr/>
        </p:nvSpPr>
        <p:spPr>
          <a:xfrm>
            <a:off x="333375" y="503582"/>
            <a:ext cx="3593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条件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537BC0-3641-4B1B-A632-3624E1D1C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5" r="23061"/>
          <a:stretch/>
        </p:blipFill>
        <p:spPr>
          <a:xfrm>
            <a:off x="342641" y="2841546"/>
            <a:ext cx="1323031" cy="228291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" name="図 6" descr="C:\Users\Yoshida\Desktop\figures\壁面モデル2.png">
            <a:extLst>
              <a:ext uri="{FF2B5EF4-FFF2-40B4-BE49-F238E27FC236}">
                <a16:creationId xmlns:a16="http://schemas.microsoft.com/office/drawing/2014/main" id="{B0B6B0A5-8372-4D2A-AD62-9DCB8B63DC6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3" r="24811"/>
          <a:stretch/>
        </p:blipFill>
        <p:spPr bwMode="auto">
          <a:xfrm>
            <a:off x="1643207" y="2945790"/>
            <a:ext cx="1350630" cy="209293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2CCB1AC-69FD-4B54-9A3C-0A7307E09E30}"/>
              </a:ext>
            </a:extLst>
          </p:cNvPr>
          <p:cNvSpPr/>
          <p:nvPr/>
        </p:nvSpPr>
        <p:spPr>
          <a:xfrm>
            <a:off x="1692135" y="4403727"/>
            <a:ext cx="270059" cy="330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121AFC7-A264-41CB-A8B6-57E0D99E924E}"/>
              </a:ext>
            </a:extLst>
          </p:cNvPr>
          <p:cNvSpPr/>
          <p:nvPr/>
        </p:nvSpPr>
        <p:spPr>
          <a:xfrm>
            <a:off x="343324" y="2930135"/>
            <a:ext cx="2513285" cy="219432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680376F-065C-484F-A853-A154056EF62B}"/>
              </a:ext>
            </a:extLst>
          </p:cNvPr>
          <p:cNvSpPr txBox="1"/>
          <p:nvPr/>
        </p:nvSpPr>
        <p:spPr>
          <a:xfrm>
            <a:off x="1961775" y="4813865"/>
            <a:ext cx="894834" cy="216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788" dirty="0">
                <a:latin typeface="Arial" panose="020B0604020202020204" pitchFamily="34" charset="0"/>
                <a:cs typeface="Arial" panose="020B0604020202020204" pitchFamily="34" charset="0"/>
              </a:rPr>
              <a:t>Unit : mm</a:t>
            </a:r>
            <a:endParaRPr lang="ja-JP" altLang="en-US" sz="78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 12">
                <a:extLst>
                  <a:ext uri="{FF2B5EF4-FFF2-40B4-BE49-F238E27FC236}">
                    <a16:creationId xmlns:a16="http://schemas.microsoft.com/office/drawing/2014/main" id="{B1B511DD-DD8C-4FC5-9C8F-D76601AF0D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0938700"/>
                  </p:ext>
                </p:extLst>
              </p:nvPr>
            </p:nvGraphicFramePr>
            <p:xfrm>
              <a:off x="6049964" y="2216730"/>
              <a:ext cx="2460690" cy="2335924"/>
            </p:xfrm>
            <a:graphic>
              <a:graphicData uri="http://schemas.openxmlformats.org/drawingml/2006/table">
                <a:tbl>
                  <a:tblPr>
                    <a:tableStyleId>{8EC20E35-A176-4012-BC5E-935CFFF8708E}</a:tableStyleId>
                  </a:tblPr>
                  <a:tblGrid>
                    <a:gridCol w="12303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3034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97815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800" u="sng" strike="noStrike" dirty="0">
                              <a:effectLst/>
                              <a:latin typeface="+mn-lt"/>
                            </a:rPr>
                            <a:t>Gas</a:t>
                          </a:r>
                          <a:r>
                            <a:rPr lang="ja-JP" altLang="en-US" sz="800" u="sng" strike="noStrike" dirty="0"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en-US" altLang="ja-JP" sz="800" u="sng" strike="noStrike" dirty="0">
                              <a:effectLst/>
                              <a:latin typeface="+mn-lt"/>
                            </a:rPr>
                            <a:t>phase</a:t>
                          </a:r>
                          <a:endParaRPr lang="en-US" sz="800" b="0" i="0" u="sng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5358" marR="5358" marT="5358" marB="0"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3722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800" u="none" strike="noStrike" dirty="0">
                              <a:effectLst/>
                              <a:latin typeface="+mn-lt"/>
                            </a:rPr>
                            <a:t> Viscosity</a:t>
                          </a:r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5358" marR="5358" marT="5358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 xmlns:m="http://schemas.openxmlformats.org/officeDocument/2006/math">
                              <m:r>
                                <a:rPr lang="en-US" altLang="ja-JP" sz="80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 1.8×</m:t>
                              </m:r>
                              <m:sSup>
                                <m:sSupPr>
                                  <m:ctrlPr>
                                    <a:rPr lang="en-US" altLang="ja-JP" sz="800" i="1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8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ja-JP" sz="800" u="none" strike="noStrike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ja-JP" sz="800" u="none" strike="noStrike" dirty="0">
                              <a:effectLst/>
                              <a:latin typeface="+mn-lt"/>
                            </a:rPr>
                            <a:t> [Pa</a:t>
                          </a:r>
                          <a:r>
                            <a:rPr lang="ja-JP" altLang="en-US" sz="800" u="none" strike="noStrike" dirty="0">
                              <a:effectLst/>
                              <a:latin typeface="+mn-lt"/>
                            </a:rPr>
                            <a:t>・</a:t>
                          </a:r>
                          <a:r>
                            <a:rPr lang="en-US" altLang="ja-JP" sz="800" u="none" strike="noStrike" dirty="0">
                              <a:effectLst/>
                              <a:latin typeface="+mn-lt"/>
                            </a:rPr>
                            <a:t>s]</a:t>
                          </a:r>
                          <a:endParaRPr lang="en-US" altLang="ja-JP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5358" marR="5358" marT="5358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3470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800" u="none" strike="noStrike" dirty="0">
                              <a:effectLst/>
                              <a:latin typeface="+mn-lt"/>
                            </a:rPr>
                            <a:t> Density</a:t>
                          </a:r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5358" marR="5358" marT="5358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800" u="none" strike="noStrike" dirty="0">
                              <a:effectLst/>
                              <a:latin typeface="+mn-lt"/>
                            </a:rPr>
                            <a:t> 1 [kg/m</a:t>
                          </a:r>
                          <a:r>
                            <a:rPr lang="en-US" altLang="ja-JP" sz="800" u="none" strike="noStrike" baseline="30000" dirty="0">
                              <a:effectLst/>
                              <a:latin typeface="+mn-lt"/>
                            </a:rPr>
                            <a:t>3</a:t>
                          </a:r>
                          <a:r>
                            <a:rPr lang="en-US" altLang="ja-JP" sz="800" u="none" strike="noStrike" baseline="0" dirty="0">
                              <a:effectLst/>
                              <a:latin typeface="+mn-lt"/>
                            </a:rPr>
                            <a:t>]</a:t>
                          </a:r>
                          <a:endParaRPr lang="ja-JP" alt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  <a:cs typeface="Segoe UI" panose="020B0502040204020203" pitchFamily="34" charset="0"/>
                          </a:endParaRPr>
                        </a:p>
                      </a:txBody>
                      <a:tcPr marL="5358" marR="5358" marT="5358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9535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800" u="sng" strike="noStrike" dirty="0">
                              <a:effectLst/>
                              <a:latin typeface="+mn-lt"/>
                            </a:rPr>
                            <a:t>Solid phase</a:t>
                          </a:r>
                          <a:endParaRPr lang="ja-JP" altLang="en-US" sz="800" b="0" i="0" u="sng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  <a:cs typeface="Segoe UI" panose="020B0502040204020203" pitchFamily="34" charset="0"/>
                          </a:endParaRPr>
                        </a:p>
                      </a:txBody>
                      <a:tcPr marL="5358" marR="5358" marT="5358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3578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800" u="none" strike="noStrike" dirty="0">
                              <a:effectLst/>
                              <a:latin typeface="+mn-lt"/>
                            </a:rPr>
                            <a:t> Density</a:t>
                          </a:r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5358" marR="5358" marT="5358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800" u="none" strike="noStrike" dirty="0">
                              <a:effectLst/>
                              <a:latin typeface="+mn-lt"/>
                            </a:rPr>
                            <a:t> 1500 </a:t>
                          </a:r>
                          <a:r>
                            <a:rPr lang="en-US" altLang="ja-JP" sz="800" u="none" strike="noStrike" dirty="0">
                              <a:effectLst/>
                              <a:latin typeface="+mn-lt"/>
                            </a:rPr>
                            <a:t>[kg/m</a:t>
                          </a:r>
                          <a:r>
                            <a:rPr lang="en-US" altLang="ja-JP" sz="800" u="none" strike="noStrike" baseline="30000" dirty="0">
                              <a:effectLst/>
                              <a:latin typeface="+mn-lt"/>
                            </a:rPr>
                            <a:t>3</a:t>
                          </a:r>
                          <a:r>
                            <a:rPr lang="en-US" altLang="ja-JP" sz="800" u="none" strike="noStrike" baseline="0" dirty="0">
                              <a:effectLst/>
                              <a:latin typeface="+mn-lt"/>
                            </a:rPr>
                            <a:t>]</a:t>
                          </a:r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5358" marR="5358" marT="5358" marB="0" anchor="ctr"/>
                    </a:tc>
                    <a:extLst>
                      <a:ext uri="{0D108BD9-81ED-4DB2-BD59-A6C34878D82A}">
                        <a16:rowId xmlns:a16="http://schemas.microsoft.com/office/drawing/2014/main" val="1424046096"/>
                      </a:ext>
                    </a:extLst>
                  </a:tr>
                  <a:tr h="23470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800" u="none" strike="noStrike" dirty="0">
                              <a:effectLst/>
                              <a:latin typeface="+mn-lt"/>
                            </a:rPr>
                            <a:t> Spring constant</a:t>
                          </a:r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5358" marR="5358" marT="5358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800" u="none" strike="noStrike" dirty="0">
                              <a:effectLst/>
                              <a:latin typeface="+mn-lt"/>
                            </a:rPr>
                            <a:t> 50</a:t>
                          </a:r>
                          <a:r>
                            <a:rPr lang="en-US" sz="800" u="none" strike="noStrike" baseline="0" dirty="0">
                              <a:effectLst/>
                              <a:latin typeface="+mn-lt"/>
                            </a:rPr>
                            <a:t> [N/m] </a:t>
                          </a:r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5358" marR="5358" marT="5358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1367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800" u="none" strike="noStrike" dirty="0">
                              <a:effectLst/>
                              <a:latin typeface="+mn-lt"/>
                            </a:rPr>
                            <a:t> Coefficient of restitution</a:t>
                          </a:r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5358" marR="5358" marT="5358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800" u="none" strike="noStrike" dirty="0">
                              <a:effectLst/>
                              <a:latin typeface="+mn-lt"/>
                            </a:rPr>
                            <a:t> 0.9</a:t>
                          </a:r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5358" marR="5358" marT="5358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9248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800" u="none" strike="noStrike" dirty="0">
                              <a:effectLst/>
                              <a:latin typeface="+mn-lt"/>
                            </a:rPr>
                            <a:t> Coefficient of friction</a:t>
                          </a:r>
                        </a:p>
                      </a:txBody>
                      <a:tcPr marL="5358" marR="5358" marT="5358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800" u="none" strike="noStrike" dirty="0">
                              <a:effectLst/>
                              <a:latin typeface="+mn-lt"/>
                            </a:rPr>
                            <a:t> 0.3</a:t>
                          </a:r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5358" marR="5358" marT="5358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 12">
                <a:extLst>
                  <a:ext uri="{FF2B5EF4-FFF2-40B4-BE49-F238E27FC236}">
                    <a16:creationId xmlns:a16="http://schemas.microsoft.com/office/drawing/2014/main" id="{B1B511DD-DD8C-4FC5-9C8F-D76601AF0D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0938700"/>
                  </p:ext>
                </p:extLst>
              </p:nvPr>
            </p:nvGraphicFramePr>
            <p:xfrm>
              <a:off x="6049964" y="2216730"/>
              <a:ext cx="2460690" cy="2335924"/>
            </p:xfrm>
            <a:graphic>
              <a:graphicData uri="http://schemas.openxmlformats.org/drawingml/2006/table">
                <a:tbl>
                  <a:tblPr>
                    <a:tableStyleId>{8EC20E35-A176-4012-BC5E-935CFFF8708E}</a:tableStyleId>
                  </a:tblPr>
                  <a:tblGrid>
                    <a:gridCol w="12303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3034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97815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800" u="sng" strike="noStrike" dirty="0">
                              <a:effectLst/>
                              <a:latin typeface="+mn-lt"/>
                            </a:rPr>
                            <a:t>Gas</a:t>
                          </a:r>
                          <a:r>
                            <a:rPr lang="ja-JP" altLang="en-US" sz="800" u="sng" strike="noStrike" dirty="0"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en-US" altLang="ja-JP" sz="800" u="sng" strike="noStrike" dirty="0">
                              <a:effectLst/>
                              <a:latin typeface="+mn-lt"/>
                            </a:rPr>
                            <a:t>phase</a:t>
                          </a:r>
                          <a:endParaRPr lang="en-US" sz="800" b="0" i="0" u="sng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5358" marR="5358" marT="5358" marB="0"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3722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800" u="none" strike="noStrike" dirty="0">
                              <a:effectLst/>
                              <a:latin typeface="+mn-lt"/>
                            </a:rPr>
                            <a:t> Viscosity</a:t>
                          </a:r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5358" marR="5358" marT="5358" marB="0"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5358" marR="5358" marT="5358" marB="0" anchor="ctr">
                        <a:blipFill>
                          <a:blip r:embed="rId4"/>
                          <a:stretch>
                            <a:fillRect l="-100495" t="-130769" r="-990" b="-764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3470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800" u="none" strike="noStrike" dirty="0">
                              <a:effectLst/>
                              <a:latin typeface="+mn-lt"/>
                            </a:rPr>
                            <a:t> Density</a:t>
                          </a:r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5358" marR="5358" marT="5358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800" u="none" strike="noStrike" dirty="0">
                              <a:effectLst/>
                              <a:latin typeface="+mn-lt"/>
                            </a:rPr>
                            <a:t> 1 [kg/m</a:t>
                          </a:r>
                          <a:r>
                            <a:rPr lang="en-US" altLang="ja-JP" sz="800" u="none" strike="noStrike" baseline="30000" dirty="0">
                              <a:effectLst/>
                              <a:latin typeface="+mn-lt"/>
                            </a:rPr>
                            <a:t>3</a:t>
                          </a:r>
                          <a:r>
                            <a:rPr lang="en-US" altLang="ja-JP" sz="800" u="none" strike="noStrike" baseline="0" dirty="0">
                              <a:effectLst/>
                              <a:latin typeface="+mn-lt"/>
                            </a:rPr>
                            <a:t>]</a:t>
                          </a:r>
                          <a:endParaRPr lang="ja-JP" alt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  <a:cs typeface="Segoe UI" panose="020B0502040204020203" pitchFamily="34" charset="0"/>
                          </a:endParaRPr>
                        </a:p>
                      </a:txBody>
                      <a:tcPr marL="5358" marR="5358" marT="5358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9535"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800" u="sng" strike="noStrike" dirty="0">
                              <a:effectLst/>
                              <a:latin typeface="+mn-lt"/>
                            </a:rPr>
                            <a:t>Solid phase</a:t>
                          </a:r>
                          <a:endParaRPr lang="ja-JP" altLang="en-US" sz="800" b="0" i="0" u="sng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ＭＳ Ｐゴシック" panose="020B0600070205080204" pitchFamily="50" charset="-128"/>
                            <a:cs typeface="Segoe UI" panose="020B0502040204020203" pitchFamily="34" charset="0"/>
                          </a:endParaRPr>
                        </a:p>
                      </a:txBody>
                      <a:tcPr marL="5358" marR="5358" marT="5358" marB="0" anchor="ctr"/>
                    </a:tc>
                    <a:tc hMerge="1">
                      <a:txBody>
                        <a:bodyPr/>
                        <a:lstStyle/>
                        <a:p>
                          <a:pPr algn="l" fontAlgn="ctr"/>
                          <a:endParaRPr lang="ja-JP" altLang="en-US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ＭＳ Ｐゴシック" panose="020B0600070205080204" pitchFamily="50" charset="-128"/>
                            <a:ea typeface="ＭＳ Ｐゴシック" panose="020B0600070205080204" pitchFamily="50" charset="-128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3578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800" u="none" strike="noStrike" dirty="0">
                              <a:effectLst/>
                              <a:latin typeface="+mn-lt"/>
                            </a:rPr>
                            <a:t> Density</a:t>
                          </a:r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5358" marR="5358" marT="5358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800" u="none" strike="noStrike" dirty="0">
                              <a:effectLst/>
                              <a:latin typeface="+mn-lt"/>
                            </a:rPr>
                            <a:t> 1500 </a:t>
                          </a:r>
                          <a:r>
                            <a:rPr lang="en-US" altLang="ja-JP" sz="800" u="none" strike="noStrike" dirty="0">
                              <a:effectLst/>
                              <a:latin typeface="+mn-lt"/>
                            </a:rPr>
                            <a:t>[kg/m</a:t>
                          </a:r>
                          <a:r>
                            <a:rPr lang="en-US" altLang="ja-JP" sz="800" u="none" strike="noStrike" baseline="30000" dirty="0">
                              <a:effectLst/>
                              <a:latin typeface="+mn-lt"/>
                            </a:rPr>
                            <a:t>3</a:t>
                          </a:r>
                          <a:r>
                            <a:rPr lang="en-US" altLang="ja-JP" sz="800" u="none" strike="noStrike" baseline="0" dirty="0">
                              <a:effectLst/>
                              <a:latin typeface="+mn-lt"/>
                            </a:rPr>
                            <a:t>]</a:t>
                          </a:r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5358" marR="5358" marT="5358" marB="0" anchor="ctr"/>
                    </a:tc>
                    <a:extLst>
                      <a:ext uri="{0D108BD9-81ED-4DB2-BD59-A6C34878D82A}">
                        <a16:rowId xmlns:a16="http://schemas.microsoft.com/office/drawing/2014/main" val="1424046096"/>
                      </a:ext>
                    </a:extLst>
                  </a:tr>
                  <a:tr h="23470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800" u="none" strike="noStrike" dirty="0">
                              <a:effectLst/>
                              <a:latin typeface="+mn-lt"/>
                            </a:rPr>
                            <a:t> Spring constant</a:t>
                          </a:r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5358" marR="5358" marT="5358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800" u="none" strike="noStrike" dirty="0">
                              <a:effectLst/>
                              <a:latin typeface="+mn-lt"/>
                            </a:rPr>
                            <a:t> 50</a:t>
                          </a:r>
                          <a:r>
                            <a:rPr lang="en-US" sz="800" u="none" strike="noStrike" baseline="0" dirty="0">
                              <a:effectLst/>
                              <a:latin typeface="+mn-lt"/>
                            </a:rPr>
                            <a:t> [N/m] </a:t>
                          </a:r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5358" marR="5358" marT="5358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1367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800" u="none" strike="noStrike" dirty="0">
                              <a:effectLst/>
                              <a:latin typeface="+mn-lt"/>
                            </a:rPr>
                            <a:t> Coefficient of restitution</a:t>
                          </a:r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5358" marR="5358" marT="5358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800" u="none" strike="noStrike" dirty="0">
                              <a:effectLst/>
                              <a:latin typeface="+mn-lt"/>
                            </a:rPr>
                            <a:t> 0.9</a:t>
                          </a:r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5358" marR="5358" marT="5358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9248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800" u="none" strike="noStrike" dirty="0">
                              <a:effectLst/>
                              <a:latin typeface="+mn-lt"/>
                            </a:rPr>
                            <a:t> Coefficient of friction</a:t>
                          </a:r>
                        </a:p>
                      </a:txBody>
                      <a:tcPr marL="5358" marR="5358" marT="5358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800" u="none" strike="noStrike" dirty="0">
                              <a:effectLst/>
                              <a:latin typeface="+mn-lt"/>
                            </a:rPr>
                            <a:t> 0.3</a:t>
                          </a:r>
                          <a:endParaRPr lang="en-US" sz="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 marL="5358" marR="5358" marT="5358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4" name="表 13">
            <a:extLst>
              <a:ext uri="{FF2B5EF4-FFF2-40B4-BE49-F238E27FC236}">
                <a16:creationId xmlns:a16="http://schemas.microsoft.com/office/drawing/2014/main" id="{3C453117-96DB-4AAF-846E-1FFBAA9DC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445246"/>
              </p:ext>
            </p:extLst>
          </p:nvPr>
        </p:nvGraphicFramePr>
        <p:xfrm>
          <a:off x="6049964" y="4935255"/>
          <a:ext cx="2460686" cy="1648412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230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0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48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u="none" strike="noStrike" dirty="0">
                          <a:effectLst/>
                        </a:rPr>
                        <a:t>Diameter of particles</a:t>
                      </a:r>
                      <a:endParaRPr lang="en-US" altLang="ja-JP" sz="800" u="none" strike="noStrike" dirty="0">
                        <a:effectLst/>
                      </a:endParaRPr>
                    </a:p>
                  </a:txBody>
                  <a:tcPr marL="5358" marR="5358" marT="5358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800" u="none" strike="noStrike" dirty="0">
                          <a:effectLst/>
                        </a:rPr>
                        <a:t> 250 [μm]</a:t>
                      </a:r>
                    </a:p>
                  </a:txBody>
                  <a:tcPr marL="5358" marR="5358" marT="5358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4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 Number of particles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358" marR="5358" marT="53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 500,000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358" marR="5358" marT="5358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9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 System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358" marR="5358" marT="53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 Mono-dispersed</a:t>
                      </a:r>
                      <a:endParaRPr lang="ja-JP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ＭＳ Ｐゴシック" panose="020B0600070205080204" pitchFamily="50" charset="-128"/>
                        <a:cs typeface="Segoe UI" panose="020B0502040204020203" pitchFamily="34" charset="0"/>
                      </a:endParaRPr>
                    </a:p>
                  </a:txBody>
                  <a:tcPr marL="5358" marR="5358" marT="5358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8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 Grid size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358" marR="5358" marT="53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 0.5 [mm]</a:t>
                      </a:r>
                      <a:endParaRPr lang="ja-JP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ＭＳ Ｐゴシック" panose="020B0600070205080204" pitchFamily="50" charset="-128"/>
                        <a:cs typeface="Segoe UI" panose="020B0502040204020203" pitchFamily="34" charset="0"/>
                      </a:endParaRPr>
                    </a:p>
                  </a:txBody>
                  <a:tcPr marL="5358" marR="5358" marT="5358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6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 Calculation time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358" marR="5358" marT="53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 0.2</a:t>
                      </a:r>
                      <a:r>
                        <a:rPr lang="en-US" altLang="ja-JP" sz="800" u="none" strike="noStrike" dirty="0">
                          <a:effectLst/>
                        </a:rPr>
                        <a:t>4</a:t>
                      </a:r>
                      <a:r>
                        <a:rPr lang="en-US" sz="800" u="none" strike="noStrike" dirty="0">
                          <a:effectLst/>
                        </a:rPr>
                        <a:t> [s]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358" marR="5358" marT="5358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E6BF8CD-8D05-4F90-9F8E-E26DE3D4201B}"/>
              </a:ext>
            </a:extLst>
          </p:cNvPr>
          <p:cNvSpPr txBox="1"/>
          <p:nvPr/>
        </p:nvSpPr>
        <p:spPr>
          <a:xfrm>
            <a:off x="6049965" y="1966263"/>
            <a:ext cx="24606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9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Physical</a:t>
            </a:r>
            <a:r>
              <a:rPr lang="ja-JP" altLang="en-US" sz="9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</a:t>
            </a:r>
            <a:r>
              <a:rPr lang="en-US" altLang="ja-JP" sz="9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Properties</a:t>
            </a:r>
            <a:endParaRPr lang="ja-JP" altLang="en-US" sz="900" dirty="0"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58F35CC-C4CF-472F-8E99-CD4503A712BE}"/>
              </a:ext>
            </a:extLst>
          </p:cNvPr>
          <p:cNvSpPr txBox="1"/>
          <p:nvPr/>
        </p:nvSpPr>
        <p:spPr>
          <a:xfrm>
            <a:off x="6049964" y="4706069"/>
            <a:ext cx="246068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9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Calculation</a:t>
            </a:r>
            <a:r>
              <a:rPr lang="ja-JP" altLang="en-US" sz="9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</a:t>
            </a:r>
            <a:r>
              <a:rPr lang="en-US" altLang="ja-JP" sz="9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Conditions</a:t>
            </a:r>
            <a:endParaRPr lang="ja-JP" altLang="en-US" sz="900" dirty="0"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17F4516-7574-47A8-8A04-5F9BCBAF27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3"/>
          <a:stretch/>
        </p:blipFill>
        <p:spPr>
          <a:xfrm>
            <a:off x="3094037" y="2850804"/>
            <a:ext cx="2497927" cy="228291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CB70FFE-3047-47CC-B4CA-B74D27EBA6B3}"/>
              </a:ext>
            </a:extLst>
          </p:cNvPr>
          <p:cNvSpPr txBox="1"/>
          <p:nvPr/>
        </p:nvSpPr>
        <p:spPr>
          <a:xfrm>
            <a:off x="328612" y="5203811"/>
            <a:ext cx="25279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dirty="0"/>
              <a:t>計算領域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2C13FFC-B716-4550-85E8-9DAF3135B937}"/>
              </a:ext>
            </a:extLst>
          </p:cNvPr>
          <p:cNvSpPr txBox="1"/>
          <p:nvPr/>
        </p:nvSpPr>
        <p:spPr>
          <a:xfrm>
            <a:off x="3094037" y="5203811"/>
            <a:ext cx="25279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dirty="0"/>
              <a:t>粒子の初期配置</a:t>
            </a:r>
          </a:p>
        </p:txBody>
      </p:sp>
    </p:spTree>
    <p:extLst>
      <p:ext uri="{BB962C8B-B14F-4D97-AF65-F5344CB8AC3E}">
        <p14:creationId xmlns:p14="http://schemas.microsoft.com/office/powerpoint/2010/main" val="214305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グラフ 19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1975786"/>
              </p:ext>
            </p:extLst>
          </p:nvPr>
        </p:nvGraphicFramePr>
        <p:xfrm>
          <a:off x="4836160" y="596175"/>
          <a:ext cx="4193716" cy="3001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12F697-0FFE-469B-99A3-1F57924FFD23}"/>
              </a:ext>
            </a:extLst>
          </p:cNvPr>
          <p:cNvSpPr txBox="1"/>
          <p:nvPr/>
        </p:nvSpPr>
        <p:spPr>
          <a:xfrm>
            <a:off x="292100" y="375285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吸引効果有り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37C135C-1EED-4E6F-8DF5-57728BCC29C6}"/>
              </a:ext>
            </a:extLst>
          </p:cNvPr>
          <p:cNvSpPr txBox="1"/>
          <p:nvPr/>
        </p:nvSpPr>
        <p:spPr>
          <a:xfrm>
            <a:off x="2520950" y="3752850"/>
            <a:ext cx="2241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自然落下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E7F91E3-EE13-4DA5-8DD1-0C30060E9E6D}"/>
              </a:ext>
            </a:extLst>
          </p:cNvPr>
          <p:cNvSpPr txBox="1"/>
          <p:nvPr/>
        </p:nvSpPr>
        <p:spPr>
          <a:xfrm>
            <a:off x="292100" y="4781271"/>
            <a:ext cx="863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吸引効果があると充填時間が短い。動画をみると勢いよく粒子が流入していることがわかる。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=&gt;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流入量の変化をみてみる。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044B6BB-F630-4286-8A81-83CDFC6364A4}"/>
              </a:ext>
            </a:extLst>
          </p:cNvPr>
          <p:cNvSpPr txBox="1"/>
          <p:nvPr/>
        </p:nvSpPr>
        <p:spPr>
          <a:xfrm>
            <a:off x="5000623" y="3945454"/>
            <a:ext cx="3927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粒子数の推移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121A32-6E01-4C59-84FC-3B686DFEDBD7}"/>
              </a:ext>
            </a:extLst>
          </p:cNvPr>
          <p:cNvSpPr txBox="1"/>
          <p:nvPr/>
        </p:nvSpPr>
        <p:spPr>
          <a:xfrm>
            <a:off x="7270503" y="2078054"/>
            <a:ext cx="106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0.174 [s]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1C9B850-2BF8-4722-AB67-33DD986703F0}"/>
              </a:ext>
            </a:extLst>
          </p:cNvPr>
          <p:cNvCxnSpPr>
            <a:cxnSpLocks/>
          </p:cNvCxnSpPr>
          <p:nvPr/>
        </p:nvCxnSpPr>
        <p:spPr>
          <a:xfrm>
            <a:off x="7907799" y="742752"/>
            <a:ext cx="1" cy="244432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5306635-1E75-4159-BE6C-E70332408964}"/>
              </a:ext>
            </a:extLst>
          </p:cNvPr>
          <p:cNvCxnSpPr>
            <a:cxnSpLocks/>
          </p:cNvCxnSpPr>
          <p:nvPr/>
        </p:nvCxnSpPr>
        <p:spPr>
          <a:xfrm>
            <a:off x="8378481" y="596175"/>
            <a:ext cx="0" cy="244432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AE37121-4775-4DC4-B2A1-87AF163F4F57}"/>
              </a:ext>
            </a:extLst>
          </p:cNvPr>
          <p:cNvSpPr txBox="1"/>
          <p:nvPr/>
        </p:nvSpPr>
        <p:spPr>
          <a:xfrm>
            <a:off x="7833213" y="1595582"/>
            <a:ext cx="106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00B0F0"/>
                </a:solidFill>
              </a:rPr>
              <a:t>0.210 [s]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01EF467-C6CC-45AC-9F35-AA849E12CD60}"/>
              </a:ext>
            </a:extLst>
          </p:cNvPr>
          <p:cNvSpPr txBox="1"/>
          <p:nvPr/>
        </p:nvSpPr>
        <p:spPr>
          <a:xfrm>
            <a:off x="5000624" y="3670883"/>
            <a:ext cx="39274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50" dirty="0"/>
              <a:t>図中の時刻は、各速度において計算終了時の</a:t>
            </a:r>
            <a:r>
              <a:rPr lang="en-US" altLang="ja-JP" sz="1050" dirty="0"/>
              <a:t>99%</a:t>
            </a:r>
            <a:r>
              <a:rPr lang="ja-JP" altLang="en-US" sz="1050" dirty="0"/>
              <a:t>に達した時刻</a:t>
            </a:r>
          </a:p>
        </p:txBody>
      </p:sp>
      <p:pic>
        <p:nvPicPr>
          <p:cNvPr id="4" name="clear">
            <a:hlinkClick r:id="" action="ppaction://media"/>
            <a:extLst>
              <a:ext uri="{FF2B5EF4-FFF2-40B4-BE49-F238E27FC236}">
                <a16:creationId xmlns:a16="http://schemas.microsoft.com/office/drawing/2014/main" id="{F9937397-00A8-4741-AE59-7B405F3A99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150" y="606000"/>
            <a:ext cx="4532910" cy="302194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541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91C5F9E-D4EF-4AB9-AE0C-0F50A30DA27A}"/>
              </a:ext>
            </a:extLst>
          </p:cNvPr>
          <p:cNvSpPr txBox="1"/>
          <p:nvPr/>
        </p:nvSpPr>
        <p:spPr>
          <a:xfrm>
            <a:off x="401411" y="780771"/>
            <a:ext cx="3959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・吸引効果があると、粒子の流入が初期に多いことが定量的にもわかる。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863B404-C066-4EA7-918D-E8F520E6AF4D}"/>
              </a:ext>
            </a:extLst>
          </p:cNvPr>
          <p:cNvSpPr txBox="1"/>
          <p:nvPr/>
        </p:nvSpPr>
        <p:spPr>
          <a:xfrm>
            <a:off x="4361086" y="4619625"/>
            <a:ext cx="4586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流入量の変化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B3EC42F-09F9-4BCB-B414-81CEB493582A}"/>
              </a:ext>
            </a:extLst>
          </p:cNvPr>
          <p:cNvSpPr txBox="1"/>
          <p:nvPr/>
        </p:nvSpPr>
        <p:spPr>
          <a:xfrm>
            <a:off x="401409" y="2047964"/>
            <a:ext cx="3959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=&gt;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圧力勾配はどのように作用している？</a:t>
            </a:r>
          </a:p>
        </p:txBody>
      </p:sp>
      <p:graphicFrame>
        <p:nvGraphicFramePr>
          <p:cNvPr id="10" name="グラフ 9">
            <a:extLst>
              <a:ext uri="{FF2B5EF4-FFF2-40B4-BE49-F238E27FC236}">
                <a16:creationId xmlns:a16="http://schemas.microsoft.com/office/drawing/2014/main" id="{B7C65FC5-0812-46B2-B107-B0372775EA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173458"/>
              </p:ext>
            </p:extLst>
          </p:nvPr>
        </p:nvGraphicFramePr>
        <p:xfrm>
          <a:off x="4361084" y="713907"/>
          <a:ext cx="4682422" cy="3895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42913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1CD57A8A-472D-4BB3-BCAE-70795B88E3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3" b="33612"/>
          <a:stretch/>
        </p:blipFill>
        <p:spPr>
          <a:xfrm>
            <a:off x="4877891" y="873948"/>
            <a:ext cx="3538834" cy="125853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E514D8B8-55D3-41E0-ABEE-70AB60DA8D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88" b="27947"/>
          <a:stretch/>
        </p:blipFill>
        <p:spPr>
          <a:xfrm>
            <a:off x="4877891" y="2362278"/>
            <a:ext cx="3538834" cy="125854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2B6648F0-FAFF-4DA6-A756-EA981236F3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0" b="25667"/>
          <a:stretch/>
        </p:blipFill>
        <p:spPr>
          <a:xfrm>
            <a:off x="4877891" y="3850609"/>
            <a:ext cx="3508499" cy="1247751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E8AB27E-A555-4F5F-8DD6-946F6D79F11C}"/>
              </a:ext>
            </a:extLst>
          </p:cNvPr>
          <p:cNvSpPr txBox="1"/>
          <p:nvPr/>
        </p:nvSpPr>
        <p:spPr>
          <a:xfrm>
            <a:off x="4987705" y="6465358"/>
            <a:ext cx="3576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圧力の等値面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64EEFA20-5622-4E15-A106-AF97B77798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6" t="6615" r="9751" b="6966"/>
          <a:stretch/>
        </p:blipFill>
        <p:spPr>
          <a:xfrm>
            <a:off x="8416725" y="2170564"/>
            <a:ext cx="727275" cy="2346194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4D7BBBA-829E-4A9E-95D6-1BFA537ADE5E}"/>
              </a:ext>
            </a:extLst>
          </p:cNvPr>
          <p:cNvSpPr txBox="1"/>
          <p:nvPr/>
        </p:nvSpPr>
        <p:spPr>
          <a:xfrm>
            <a:off x="217205" y="900917"/>
            <a:ext cx="3732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・吸引効果が有ると、下杵降下開始とともに負圧が生じる。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=&gt;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この作用により粒子が下杵に吸い付く。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CE30EE3-B616-4097-BCA0-EE50F3E8ADB7}"/>
              </a:ext>
            </a:extLst>
          </p:cNvPr>
          <p:cNvSpPr txBox="1"/>
          <p:nvPr/>
        </p:nvSpPr>
        <p:spPr>
          <a:xfrm>
            <a:off x="217205" y="3435110"/>
            <a:ext cx="3732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生じた負圧は、すぐに消滅する。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=&gt;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消滅後も粒子が流れこんでいくのは何故？</a:t>
            </a:r>
          </a:p>
        </p:txBody>
      </p:sp>
      <p:sp>
        <p:nvSpPr>
          <p:cNvPr id="15" name="コンテンツ プレースホルダー 5">
            <a:extLst>
              <a:ext uri="{FF2B5EF4-FFF2-40B4-BE49-F238E27FC236}">
                <a16:creationId xmlns:a16="http://schemas.microsoft.com/office/drawing/2014/main" id="{83B7E75E-48BB-4938-A225-7E2CB034D6C4}"/>
              </a:ext>
            </a:extLst>
          </p:cNvPr>
          <p:cNvSpPr txBox="1">
            <a:spLocks/>
          </p:cNvSpPr>
          <p:nvPr/>
        </p:nvSpPr>
        <p:spPr>
          <a:xfrm>
            <a:off x="4862724" y="5520816"/>
            <a:ext cx="1633377" cy="2770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35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吸引効果有り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DBDC71D4-AFE9-413B-8144-47C8A8525EF1}"/>
              </a:ext>
            </a:extLst>
          </p:cNvPr>
          <p:cNvCxnSpPr>
            <a:cxnSpLocks/>
          </p:cNvCxnSpPr>
          <p:nvPr/>
        </p:nvCxnSpPr>
        <p:spPr>
          <a:xfrm>
            <a:off x="6643435" y="673524"/>
            <a:ext cx="3872" cy="485818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AD77473-809B-4128-86EC-810250AFA4D0}"/>
              </a:ext>
            </a:extLst>
          </p:cNvPr>
          <p:cNvSpPr txBox="1"/>
          <p:nvPr/>
        </p:nvSpPr>
        <p:spPr>
          <a:xfrm>
            <a:off x="3982722" y="1364181"/>
            <a:ext cx="82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0.002s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52A89E6-52F0-4971-A611-391A15E5BB1D}"/>
              </a:ext>
            </a:extLst>
          </p:cNvPr>
          <p:cNvSpPr txBox="1"/>
          <p:nvPr/>
        </p:nvSpPr>
        <p:spPr>
          <a:xfrm>
            <a:off x="4049738" y="4386151"/>
            <a:ext cx="82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0.020s</a:t>
            </a:r>
            <a:endParaRPr kumimoji="1" lang="ja-JP" altLang="en-US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B7F1166-E70B-43B9-88EA-AAC665C4F678}"/>
              </a:ext>
            </a:extLst>
          </p:cNvPr>
          <p:cNvSpPr txBox="1"/>
          <p:nvPr/>
        </p:nvSpPr>
        <p:spPr>
          <a:xfrm>
            <a:off x="4033710" y="2683512"/>
            <a:ext cx="82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0.010s</a:t>
            </a:r>
            <a:endParaRPr kumimoji="1" lang="ja-JP" altLang="en-US" dirty="0"/>
          </a:p>
        </p:txBody>
      </p:sp>
      <p:sp>
        <p:nvSpPr>
          <p:cNvPr id="33" name="コンテンツ プレースホルダー 5">
            <a:extLst>
              <a:ext uri="{FF2B5EF4-FFF2-40B4-BE49-F238E27FC236}">
                <a16:creationId xmlns:a16="http://schemas.microsoft.com/office/drawing/2014/main" id="{AA090BDC-D288-4A85-9918-07AEC924F3E6}"/>
              </a:ext>
            </a:extLst>
          </p:cNvPr>
          <p:cNvSpPr txBox="1">
            <a:spLocks/>
          </p:cNvSpPr>
          <p:nvPr/>
        </p:nvSpPr>
        <p:spPr>
          <a:xfrm>
            <a:off x="6643435" y="5512024"/>
            <a:ext cx="1633377" cy="2770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35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自然落下</a:t>
            </a:r>
          </a:p>
        </p:txBody>
      </p:sp>
    </p:spTree>
    <p:extLst>
      <p:ext uri="{BB962C8B-B14F-4D97-AF65-F5344CB8AC3E}">
        <p14:creationId xmlns:p14="http://schemas.microsoft.com/office/powerpoint/2010/main" val="1439449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E8AB27E-A555-4F5F-8DD6-946F6D79F11C}"/>
              </a:ext>
            </a:extLst>
          </p:cNvPr>
          <p:cNvSpPr txBox="1"/>
          <p:nvPr/>
        </p:nvSpPr>
        <p:spPr>
          <a:xfrm>
            <a:off x="4793726" y="5965873"/>
            <a:ext cx="3576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気相の速度ベクトル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4D7BBBA-829E-4A9E-95D6-1BFA537ADE5E}"/>
              </a:ext>
            </a:extLst>
          </p:cNvPr>
          <p:cNvSpPr txBox="1"/>
          <p:nvPr/>
        </p:nvSpPr>
        <p:spPr>
          <a:xfrm>
            <a:off x="217205" y="900917"/>
            <a:ext cx="37324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・負圧消滅後でも、空気の流れは粒子を流入させる方向に向いている。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=&gt;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最初にできる圧力勾配で空気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粒子の流れができあがり、負圧消滅後も粒子の流入が続く。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コンテンツ プレースホルダー 5">
            <a:extLst>
              <a:ext uri="{FF2B5EF4-FFF2-40B4-BE49-F238E27FC236}">
                <a16:creationId xmlns:a16="http://schemas.microsoft.com/office/drawing/2014/main" id="{83B7E75E-48BB-4938-A225-7E2CB034D6C4}"/>
              </a:ext>
            </a:extLst>
          </p:cNvPr>
          <p:cNvSpPr txBox="1">
            <a:spLocks/>
          </p:cNvSpPr>
          <p:nvPr/>
        </p:nvSpPr>
        <p:spPr>
          <a:xfrm>
            <a:off x="4862724" y="5520816"/>
            <a:ext cx="1633377" cy="2770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35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吸引効果有り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DBDC71D4-AFE9-413B-8144-47C8A8525EF1}"/>
              </a:ext>
            </a:extLst>
          </p:cNvPr>
          <p:cNvCxnSpPr>
            <a:cxnSpLocks/>
          </p:cNvCxnSpPr>
          <p:nvPr/>
        </p:nvCxnSpPr>
        <p:spPr>
          <a:xfrm>
            <a:off x="6643435" y="673524"/>
            <a:ext cx="3872" cy="485818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AD77473-809B-4128-86EC-810250AFA4D0}"/>
              </a:ext>
            </a:extLst>
          </p:cNvPr>
          <p:cNvSpPr txBox="1"/>
          <p:nvPr/>
        </p:nvSpPr>
        <p:spPr>
          <a:xfrm>
            <a:off x="4033710" y="1398163"/>
            <a:ext cx="82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0.010s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52A89E6-52F0-4971-A611-391A15E5BB1D}"/>
              </a:ext>
            </a:extLst>
          </p:cNvPr>
          <p:cNvSpPr txBox="1"/>
          <p:nvPr/>
        </p:nvSpPr>
        <p:spPr>
          <a:xfrm>
            <a:off x="4049738" y="4386151"/>
            <a:ext cx="82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0.040s</a:t>
            </a:r>
            <a:endParaRPr kumimoji="1" lang="ja-JP" altLang="en-US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B7F1166-E70B-43B9-88EA-AAC665C4F678}"/>
              </a:ext>
            </a:extLst>
          </p:cNvPr>
          <p:cNvSpPr txBox="1"/>
          <p:nvPr/>
        </p:nvSpPr>
        <p:spPr>
          <a:xfrm>
            <a:off x="4028064" y="2955834"/>
            <a:ext cx="82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0.020s</a:t>
            </a:r>
            <a:endParaRPr kumimoji="1" lang="ja-JP" altLang="en-US" dirty="0"/>
          </a:p>
        </p:txBody>
      </p:sp>
      <p:sp>
        <p:nvSpPr>
          <p:cNvPr id="33" name="コンテンツ プレースホルダー 5">
            <a:extLst>
              <a:ext uri="{FF2B5EF4-FFF2-40B4-BE49-F238E27FC236}">
                <a16:creationId xmlns:a16="http://schemas.microsoft.com/office/drawing/2014/main" id="{AA090BDC-D288-4A85-9918-07AEC924F3E6}"/>
              </a:ext>
            </a:extLst>
          </p:cNvPr>
          <p:cNvSpPr txBox="1">
            <a:spLocks/>
          </p:cNvSpPr>
          <p:nvPr/>
        </p:nvSpPr>
        <p:spPr>
          <a:xfrm>
            <a:off x="6643435" y="5512024"/>
            <a:ext cx="1633377" cy="2770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35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自然落下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0186720-52BA-4DB2-A8FA-23F54C470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891" y="3908438"/>
            <a:ext cx="3545392" cy="151517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7220490-1E8F-4C8B-85AB-8A4FD5339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891" y="694592"/>
            <a:ext cx="3566205" cy="152407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EFB0BB04-38DD-42B0-A586-68B9F1A31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891" y="2287165"/>
            <a:ext cx="3566206" cy="152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03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720BDE3-29DC-40EA-8644-B011EF1A627D}"/>
              </a:ext>
            </a:extLst>
          </p:cNvPr>
          <p:cNvSpPr txBox="1"/>
          <p:nvPr/>
        </p:nvSpPr>
        <p:spPr>
          <a:xfrm>
            <a:off x="328612" y="166241"/>
            <a:ext cx="8486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吸引効果の有無の比較まとめ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8CEFE7B-773E-4987-9A1F-01557F809345}"/>
              </a:ext>
            </a:extLst>
          </p:cNvPr>
          <p:cNvSpPr txBox="1"/>
          <p:nvPr/>
        </p:nvSpPr>
        <p:spPr>
          <a:xfrm>
            <a:off x="328612" y="985391"/>
            <a:ext cx="84867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吸引効果有りの落下と自然落下の比較を行った。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吸引効果の具体的な作用の仕方は、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下杵降下の瞬間のみに、負圧が下杵上部に発生し圧力勾配ができる。その作用により、粒子が下杵上面に吸い付く。さらに、空気</a:t>
            </a:r>
            <a:r>
              <a:rPr lang="en-US" altLang="ja-JP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</a:t>
            </a:r>
            <a:r>
              <a:rPr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粒子の流れができあがり充填が加速される。</a:t>
            </a:r>
            <a:endParaRPr lang="en-US" altLang="ja-JP" sz="2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ということが明らかとなった。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279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770</TotalTime>
  <Words>457</Words>
  <Application>Microsoft Office PowerPoint</Application>
  <PresentationFormat>画面に合わせる (4:3)</PresentationFormat>
  <Paragraphs>74</Paragraphs>
  <Slides>7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4" baseType="lpstr">
      <vt:lpstr>メイリオ</vt:lpstr>
      <vt:lpstr>Arial</vt:lpstr>
      <vt:lpstr>Calibri</vt:lpstr>
      <vt:lpstr>Calibri Light</vt:lpstr>
      <vt:lpstr>Cambria Math</vt:lpstr>
      <vt:lpstr>Segoe UI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Yoshida</dc:creator>
  <cp:lastModifiedBy>Yoshida</cp:lastModifiedBy>
  <cp:revision>178</cp:revision>
  <dcterms:created xsi:type="dcterms:W3CDTF">2019-02-26T01:59:40Z</dcterms:created>
  <dcterms:modified xsi:type="dcterms:W3CDTF">2019-03-18T04:20:11Z</dcterms:modified>
</cp:coreProperties>
</file>